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aleway"/>
      <p:regular r:id="rId26"/>
      <p:bold r:id="rId27"/>
      <p:italic r:id="rId28"/>
      <p:boldItalic r:id="rId29"/>
    </p:embeddedFont>
    <p:embeddedFont>
      <p:font typeface="Raleway ExtraBold"/>
      <p:bold r:id="rId30"/>
      <p:boldItalic r:id="rId31"/>
    </p:embeddedFont>
    <p:embeddedFont>
      <p:font typeface="Roboto"/>
      <p:regular r:id="rId32"/>
      <p:bold r:id="rId33"/>
      <p:italic r:id="rId34"/>
      <p:boldItalic r:id="rId35"/>
    </p:embeddedFont>
    <p:embeddedFont>
      <p:font typeface="Raleway Medium"/>
      <p:regular r:id="rId36"/>
      <p:bold r:id="rId37"/>
      <p:italic r:id="rId38"/>
      <p:boldItalic r:id="rId39"/>
    </p:embeddedFont>
    <p:embeddedFont>
      <p:font typeface="PT Sans"/>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912F3A-D8C0-4C36-B6AF-95710CE51C25}">
  <a:tblStyle styleId="{12912F3A-D8C0-4C36-B6AF-95710CE51C2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20" Type="http://schemas.openxmlformats.org/officeDocument/2006/relationships/slide" Target="slides/slide14.xml"/><Relationship Id="rId42" Type="http://schemas.openxmlformats.org/officeDocument/2006/relationships/font" Target="fonts/PTSans-italic.fntdata"/><Relationship Id="rId41" Type="http://schemas.openxmlformats.org/officeDocument/2006/relationships/font" Target="fonts/PTSans-bold.fntdata"/><Relationship Id="rId22" Type="http://schemas.openxmlformats.org/officeDocument/2006/relationships/slide" Target="slides/slide16.xml"/><Relationship Id="rId44" Type="http://schemas.openxmlformats.org/officeDocument/2006/relationships/font" Target="fonts/OpenSans-regular.fntdata"/><Relationship Id="rId21" Type="http://schemas.openxmlformats.org/officeDocument/2006/relationships/slide" Target="slides/slide15.xml"/><Relationship Id="rId43" Type="http://schemas.openxmlformats.org/officeDocument/2006/relationships/font" Target="fonts/PTSans-boldItalic.fntdata"/><Relationship Id="rId24" Type="http://schemas.openxmlformats.org/officeDocument/2006/relationships/slide" Target="slides/slide18.xml"/><Relationship Id="rId46" Type="http://schemas.openxmlformats.org/officeDocument/2006/relationships/font" Target="fonts/OpenSans-italic.fntdata"/><Relationship Id="rId23" Type="http://schemas.openxmlformats.org/officeDocument/2006/relationships/slide" Target="slides/slide17.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regular.fntdata"/><Relationship Id="rId25" Type="http://schemas.openxmlformats.org/officeDocument/2006/relationships/slide" Target="slides/slide19.xml"/><Relationship Id="rId47" Type="http://schemas.openxmlformats.org/officeDocument/2006/relationships/font" Target="fonts/OpenSans-boldItalic.fntdata"/><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ExtraBold-boldItalic.fntdata"/><Relationship Id="rId30" Type="http://schemas.openxmlformats.org/officeDocument/2006/relationships/font" Target="fonts/RalewayExtraBold-bold.fntdata"/><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RalewayMedium-bold.fntdata"/><Relationship Id="rId14" Type="http://schemas.openxmlformats.org/officeDocument/2006/relationships/slide" Target="slides/slide8.xml"/><Relationship Id="rId36" Type="http://schemas.openxmlformats.org/officeDocument/2006/relationships/font" Target="fonts/RalewayMedium-regular.fntdata"/><Relationship Id="rId17" Type="http://schemas.openxmlformats.org/officeDocument/2006/relationships/slide" Target="slides/slide11.xml"/><Relationship Id="rId39" Type="http://schemas.openxmlformats.org/officeDocument/2006/relationships/font" Target="fonts/RalewayMedium-boldItalic.fntdata"/><Relationship Id="rId16" Type="http://schemas.openxmlformats.org/officeDocument/2006/relationships/slide" Target="slides/slide10.xml"/><Relationship Id="rId38" Type="http://schemas.openxmlformats.org/officeDocument/2006/relationships/font" Target="fonts/RalewayMedium-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f08d815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1f08d8152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c3ee6b0a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31c3ee6b0ae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1100"/>
              <a:buNone/>
            </a:pPr>
            <a:r>
              <a:rPr b="1" lang="en" sz="1300">
                <a:solidFill>
                  <a:schemeClr val="dk1"/>
                </a:solidFill>
              </a:rPr>
              <a:t>Then, I implemented Propensity Score Matching (PSM) to reduce selection bias and create more comparable groups. This technique helped me match male and female users who were similar in terms of age, mainstreamness, and exploratoryness, allowing for a more accurate estimation of gender's effect on listening behavior. I carefully tracked the matching process, ensuring both treatment (male) and control (female) groups had sufficient samples.</a:t>
            </a:r>
            <a:endParaRPr b="1" sz="1300">
              <a:solidFill>
                <a:schemeClr val="dk1"/>
              </a:solidFill>
            </a:endParaRPr>
          </a:p>
          <a:p>
            <a:pPr indent="0" lvl="0" marL="0" rtl="0" algn="l">
              <a:lnSpc>
                <a:spcPct val="115000"/>
              </a:lnSpc>
              <a:spcBef>
                <a:spcPts val="1400"/>
              </a:spcBef>
              <a:spcAft>
                <a:spcPts val="0"/>
              </a:spcAft>
              <a:buSzPts val="1100"/>
              <a:buNone/>
            </a:pPr>
            <a:r>
              <a:t/>
            </a:r>
            <a:endParaRPr b="1" sz="1300">
              <a:solidFill>
                <a:schemeClr val="dk1"/>
              </a:solidFill>
            </a:endParaRPr>
          </a:p>
          <a:p>
            <a:pPr indent="0" lvl="0" marL="0" rtl="0" algn="l">
              <a:lnSpc>
                <a:spcPct val="115000"/>
              </a:lnSpc>
              <a:spcBef>
                <a:spcPts val="1400"/>
              </a:spcBef>
              <a:spcAft>
                <a:spcPts val="0"/>
              </a:spcAft>
              <a:buSzPts val="1100"/>
              <a:buNone/>
            </a:pPr>
            <a:r>
              <a:rPr b="1" lang="en" sz="1300">
                <a:solidFill>
                  <a:schemeClr val="dk1"/>
                </a:solidFill>
              </a:rPr>
              <a:t>To validate the quality of my matching, I conducted balance tests using t-tests before and after matching. I visualized the distributions of covariates for both groups using kernel density plots, which helped me confirm whether the matching improved the comparability of the groups.</a:t>
            </a:r>
            <a:endParaRPr b="1" sz="1300">
              <a:solidFill>
                <a:schemeClr val="dk1"/>
              </a:solidFill>
            </a:endParaRPr>
          </a:p>
          <a:p>
            <a:pPr indent="0" lvl="0" marL="0" rtl="0" algn="l">
              <a:lnSpc>
                <a:spcPct val="115000"/>
              </a:lnSpc>
              <a:spcBef>
                <a:spcPts val="1400"/>
              </a:spcBef>
              <a:spcAft>
                <a:spcPts val="0"/>
              </a:spcAft>
              <a:buSzPts val="1100"/>
              <a:buNone/>
            </a:pPr>
            <a:br>
              <a:rPr b="1" lang="en" sz="1300">
                <a:solidFill>
                  <a:schemeClr val="dk1"/>
                </a:solidFill>
              </a:rPr>
            </a:br>
            <a:r>
              <a:rPr b="1" lang="en" sz="1300">
                <a:solidFill>
                  <a:schemeClr val="dk1"/>
                </a:solidFill>
              </a:rPr>
              <a:t>Why it’s done: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Before Matching:</a:t>
            </a:r>
            <a:r>
              <a:rPr lang="en">
                <a:solidFill>
                  <a:schemeClr val="dk1"/>
                </a:solidFill>
              </a:rPr>
              <a:t> There were significant differences (e.g., age t-stat = 92.756), meaning males and females weren’t directly comparable.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After Matching:</a:t>
            </a:r>
            <a:r>
              <a:rPr lang="en">
                <a:solidFill>
                  <a:schemeClr val="dk1"/>
                </a:solidFill>
              </a:rPr>
              <a:t> These differences were eliminated (e.g., age t-stat = 0.072, p = 0.943), creating two groups that are similar except for gender.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Purpose:</a:t>
            </a:r>
            <a:r>
              <a:rPr lang="en">
                <a:solidFill>
                  <a:schemeClr val="dk1"/>
                </a:solidFill>
              </a:rPr>
              <a:t> This allows us to isolate the effect of gender on listening behavior without bias from other factors like age or music preferences.</a:t>
            </a:r>
            <a:endParaRPr b="1" sz="1300">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t>
            </a:r>
            <a:r>
              <a:rPr b="1" lang="en">
                <a:solidFill>
                  <a:schemeClr val="dk1"/>
                </a:solidFill>
              </a:rPr>
              <a:t>t-stat</a:t>
            </a:r>
            <a:r>
              <a:rPr lang="en">
                <a:solidFill>
                  <a:schemeClr val="dk1"/>
                </a:solidFill>
              </a:rPr>
              <a:t> measures the size of the difference between two groups (e.g., males and females) relative to the variability in the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large t-stat (e.g., 92.756) means the groups are very different.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small t-stat (e.g., 0.072) means the groups are nearly identical.</a:t>
            </a:r>
            <a:endParaRPr>
              <a:solidFill>
                <a:schemeClr val="dk1"/>
              </a:solidFill>
            </a:endParaRPr>
          </a:p>
          <a:p>
            <a:pPr indent="0" lvl="0" marL="0" rtl="0" algn="l">
              <a:spcBef>
                <a:spcPts val="1200"/>
              </a:spcBef>
              <a:spcAft>
                <a:spcPts val="0"/>
              </a:spcAft>
              <a:buNone/>
            </a:pPr>
            <a:r>
              <a:rPr lang="en">
                <a:solidFill>
                  <a:schemeClr val="dk1"/>
                </a:solidFill>
              </a:rPr>
              <a:t>The </a:t>
            </a:r>
            <a:r>
              <a:rPr b="1" lang="en">
                <a:solidFill>
                  <a:schemeClr val="dk1"/>
                </a:solidFill>
              </a:rPr>
              <a:t>p-value</a:t>
            </a:r>
            <a:r>
              <a:rPr lang="en">
                <a:solidFill>
                  <a:schemeClr val="dk1"/>
                </a:solidFill>
              </a:rPr>
              <a:t> tells us whether the difference is statistically significant.</a:t>
            </a:r>
            <a:endParaRPr>
              <a:solidFill>
                <a:schemeClr val="dk1"/>
              </a:solidFill>
            </a:endParaRPr>
          </a:p>
          <a:p>
            <a:pPr indent="0" lvl="0" marL="0" rtl="0" algn="l">
              <a:spcBef>
                <a:spcPts val="0"/>
              </a:spcBef>
              <a:spcAft>
                <a:spcPts val="0"/>
              </a:spcAft>
              <a:buNone/>
            </a:pPr>
            <a:r>
              <a:rPr lang="en">
                <a:solidFill>
                  <a:schemeClr val="dk1"/>
                </a:solidFill>
              </a:rPr>
              <a:t>A small p-value (e.g., &lt; 0.001) means the difference is unlikely due to chance.</a:t>
            </a:r>
            <a:endParaRPr>
              <a:solidFill>
                <a:schemeClr val="dk1"/>
              </a:solidFill>
            </a:endParaRPr>
          </a:p>
          <a:p>
            <a:pPr indent="0" lvl="0" marL="0" rtl="0" algn="l">
              <a:spcBef>
                <a:spcPts val="0"/>
              </a:spcBef>
              <a:spcAft>
                <a:spcPts val="0"/>
              </a:spcAft>
              <a:buNone/>
            </a:pPr>
            <a:r>
              <a:rPr lang="en">
                <a:solidFill>
                  <a:schemeClr val="dk1"/>
                </a:solidFill>
              </a:rPr>
              <a:t>A large p-value (e.g., 0.943) means the difference is not statistically significant.</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c3ee6b0ae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31c3ee6b0ae_1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The DAG represents the theoretical causal relationships between variables in the dataset.</a:t>
            </a:r>
            <a:endParaRPr b="1" sz="13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c3ee6b0ae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31c3ee6b0ae_1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en">
                <a:solidFill>
                  <a:schemeClr val="dk1"/>
                </a:solidFill>
              </a:rPr>
              <a:t>Next, I calculated Variance Inflation Factors (VIF) to detect multicollinearity among my predictors. This helps identify if any independent variables are too highly correlated with each other, which could make the model unstable and difficult to interpret. </a:t>
            </a:r>
            <a:endParaRPr b="1">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I also created visual diagnostics to complement these statistical tests. I plotted residuals versus fitted values to check for patterns that might indicate violations of model assumptions, and created a Q-Q plot to assess whether the residuals follow a normal distribution. The residuals vs. fitted plot helps identify any non-linear patterns or heteroskedasticity, while the Q-Q plot helps verify the normality assumption.</a:t>
            </a:r>
            <a:endParaRPr b="1">
              <a:solidFill>
                <a:schemeClr val="dk1"/>
              </a:solidFill>
            </a:endParaRPr>
          </a:p>
          <a:p>
            <a:pPr indent="0" lvl="0" marL="0" rtl="0" algn="l">
              <a:lnSpc>
                <a:spcPct val="115000"/>
              </a:lnSpc>
              <a:spcBef>
                <a:spcPts val="1200"/>
              </a:spcBef>
              <a:spcAft>
                <a:spcPts val="0"/>
              </a:spcAft>
              <a:buSzPts val="1100"/>
              <a:buNone/>
            </a:pPr>
            <a:r>
              <a:t/>
            </a:r>
            <a:endParaRPr b="1">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 Visual Diagnostics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Residuals vs. Fitted Plot</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Shows no clear patterns, indicating no major non-linear relationships or omitted variables.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Residual spread confirms heteroskedasticity, supporting the results of White’s test.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Normal Q-Q Plot</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Deviations from the diagonal suggest the residuals aren’t perfectly normally distributed.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is a minor violation but doesn’t critically impact the analysis with robust standard errors applied.</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3. Key Findings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Predictor Relationships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Age</a:t>
            </a:r>
            <a:r>
              <a:rPr lang="en">
                <a:solidFill>
                  <a:schemeClr val="dk1"/>
                </a:solidFill>
              </a:rPr>
              <a:t>: Slight negative effect on listening behavior (-0.99 tracks/month), suggesting older users listen less.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Mainstreamness</a:t>
            </a:r>
            <a:r>
              <a:rPr lang="en">
                <a:solidFill>
                  <a:schemeClr val="dk1"/>
                </a:solidFill>
              </a:rPr>
              <a:t>: Strong negative effect (-547 tracks/month), indicating mainstream preferences reduce engagement.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Exploratoryness</a:t>
            </a:r>
            <a:r>
              <a:rPr lang="en">
                <a:solidFill>
                  <a:schemeClr val="dk1"/>
                </a:solidFill>
              </a:rPr>
              <a:t>: Also negatively associated (-277 tracks/month), possibly due to diverse user behaviors.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Model Assumptions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Heteroskedasticity detected but addressed with robust methods.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Minimal multicollinearity ensures predictor stability.</a:t>
            </a:r>
            <a:endParaRPr>
              <a:solidFill>
                <a:schemeClr val="dk1"/>
              </a:solidFill>
            </a:endParaRPr>
          </a:p>
          <a:p>
            <a:pPr indent="0" lvl="0" marL="0" rtl="0" algn="l">
              <a:lnSpc>
                <a:spcPct val="100000"/>
              </a:lnSpc>
              <a:spcBef>
                <a:spcPts val="1200"/>
              </a:spcBef>
              <a:spcAft>
                <a:spcPts val="0"/>
              </a:spcAft>
              <a:buSzPts val="1100"/>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c3ee6b0ae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31c3ee6b0ae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en">
                <a:solidFill>
                  <a:schemeClr val="dk1"/>
                </a:solidFill>
              </a:rPr>
              <a:t>In analyzing the diagnostic results, I found several important insights. The model summary reveals significant relationships between all predictors and listening behavior, with all p-values below 0.001.</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Age shows a slight negative relationship with listening behavior (coefficient = -0.9859), suggesting that older users tend to listen to slightly fewer tracks, though the effect is modest. More dramatically, mainstreamness_artist has a strong negative association (coefficient = -547.6411), indicating that users who prefer mainstream music tend to listen to significantly fewer tracks per month. Similarly, exploratoryness_artist also shows a substantial negative relationship (coefficient = -276.8770).</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White's test for heteroskedasticity yielded highly significant results (Test Statistic = 914.0839, p-value &lt; 0.001), strongly indicating the presence of heteroskedasticity in the model. This suggests that the variance of our model's errors isn't constant across all predictions, which justifies the use of robust standard errors in our analysis.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 high F-statistic (102.0091) and its corresponding p-value (&lt; 0.001) further confirm that the heteroskedasticity is not due to chance. This validates our decision to use robust estimation methods (HC3) in our earlier analysis to ensure reliable standard errors and confidence intervals.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These diagnostics suggest that while our model captures significant relationships, we need to be careful in our interpretation due to the presence of heteroskedasticity, and should rely on the robust standard errors for accurate inference.</a:t>
            </a:r>
            <a:endParaRPr b="1">
              <a:solidFill>
                <a:schemeClr val="dk1"/>
              </a:solidFill>
            </a:endParaRPr>
          </a:p>
          <a:p>
            <a:pPr indent="0" lvl="0" marL="0" rtl="0" algn="l">
              <a:lnSpc>
                <a:spcPct val="115000"/>
              </a:lnSpc>
              <a:spcBef>
                <a:spcPts val="1200"/>
              </a:spcBef>
              <a:spcAft>
                <a:spcPts val="200"/>
              </a:spcAft>
              <a:buSzPts val="1100"/>
              <a:buNone/>
            </a:pPr>
            <a:r>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1f06df91e8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1f06df91e8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1f06df91e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31f06df91e8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1f06df91e8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31f06df91e8_0_4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f06df91e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31f06df91e8_0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f06df91e8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31f06df91e8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f06df91e8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31f06df91e8_0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f06df91e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31f06df91e8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f06df91e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31f06df91e8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c3ee6b0ae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31c3ee6b0ae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SzPts val="1100"/>
              <a:buNone/>
            </a:pPr>
            <a:r>
              <a:rPr b="1" lang="en">
                <a:solidFill>
                  <a:schemeClr val="dk1"/>
                </a:solidFill>
              </a:rPr>
              <a:t>Building the Predictive Model</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grouped users by age into categories (e.g., "young," "senior") and listening duration ("low" to "very high").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Continuous variables like exploratoryness and mainstreamness were scaled for better comparison.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Created a normalized target variable: </a:t>
            </a:r>
            <a:r>
              <a:rPr b="1" lang="en">
                <a:solidFill>
                  <a:schemeClr val="dk1"/>
                </a:solidFill>
              </a:rPr>
              <a:t>Monthly Listening Average</a:t>
            </a:r>
            <a:r>
              <a:rPr lang="en">
                <a:solidFill>
                  <a:schemeClr val="dk1"/>
                </a:solidFill>
              </a:rPr>
              <a:t>.</a:t>
            </a:r>
            <a:endParaRPr>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Key Model Insights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Significant factors influencing listening behavior include: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Listening Frequency</a:t>
            </a:r>
            <a:r>
              <a:rPr lang="en">
                <a:solidFill>
                  <a:schemeClr val="dk1"/>
                </a:solidFill>
              </a:rPr>
              <a:t>: "Very high" listeners are the most engaged (+120 tracks/month).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Gender</a:t>
            </a:r>
            <a:r>
              <a:rPr lang="en">
                <a:solidFill>
                  <a:schemeClr val="dk1"/>
                </a:solidFill>
              </a:rPr>
              <a:t>: Males listen to 56 more tracks/month compared to females.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Age</a:t>
            </a:r>
            <a:r>
              <a:rPr lang="en">
                <a:solidFill>
                  <a:schemeClr val="dk1"/>
                </a:solidFill>
              </a:rPr>
              <a:t>: Seniors engage the least, with -85 fewer tracks/month.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Music Preferences</a:t>
            </a:r>
            <a:r>
              <a:rPr lang="en">
                <a:solidFill>
                  <a:schemeClr val="dk1"/>
                </a:solidFill>
              </a:rPr>
              <a:t>: Exploratory users are more active, while mainstream preferences lower activity.</a:t>
            </a:r>
            <a:endParaRPr>
              <a:solidFill>
                <a:schemeClr val="dk1"/>
              </a:solidFill>
            </a:endParaRPr>
          </a:p>
          <a:p>
            <a:pPr indent="0" lvl="0" marL="0" rtl="0" algn="l">
              <a:spcBef>
                <a:spcPts val="1200"/>
              </a:spcBef>
              <a:spcAft>
                <a:spcPts val="0"/>
              </a:spcAft>
              <a:buSzPts val="1100"/>
              <a:buNone/>
            </a:pPr>
            <a:r>
              <a:t/>
            </a:r>
            <a:endParaRPr sz="1200">
              <a:solidFill>
                <a:srgbClr val="0E1D35"/>
              </a:solidFill>
              <a:latin typeface="Raleway Medium"/>
              <a:ea typeface="Raleway Medium"/>
              <a:cs typeface="Raleway Medium"/>
              <a:sym typeface="Raleway Medium"/>
            </a:endParaRPr>
          </a:p>
          <a:p>
            <a:pPr indent="0" lvl="0" marL="0" rtl="0" algn="l">
              <a:lnSpc>
                <a:spcPct val="100000"/>
              </a:lnSpc>
              <a:spcBef>
                <a:spcPts val="0"/>
              </a:spcBef>
              <a:spcAft>
                <a:spcPts val="0"/>
              </a:spcAft>
              <a:buSzPts val="1100"/>
              <a:buNone/>
            </a:pPr>
            <a:r>
              <a:t/>
            </a:r>
            <a:endParaRPr b="1" sz="13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f06df91e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1f06df91e8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c3ee6b0a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31c3ee6b0a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Positive</a:t>
            </a:r>
            <a:r>
              <a:rPr lang="en"/>
              <a:t> relationships between behavioral dimensions like mainstreamness across artist and track. Younger users high variablility; Older users skew </a:t>
            </a:r>
            <a:r>
              <a:rPr lang="en"/>
              <a:t>toward</a:t>
            </a:r>
            <a:r>
              <a:rPr lang="en"/>
              <a:t> niche or less mainstream behaviors. == suggests introducing interaction terms into regression models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c3ee6b0ae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31c3ee6b0ae_1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SzPts val="1100"/>
              <a:buNone/>
            </a:pPr>
            <a:r>
              <a:rPr b="1" lang="en">
                <a:solidFill>
                  <a:schemeClr val="dk1"/>
                </a:solidFill>
              </a:rPr>
              <a:t>Building the Predictive Model</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grouped users by age into categories (e.g., "young," "senior") and listening duration ("low" to "very high").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Continuous variables like exploratoryness and mainstreamness were scaled for better comparison.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Created a normalized target variable: </a:t>
            </a:r>
            <a:r>
              <a:rPr b="1" lang="en">
                <a:solidFill>
                  <a:schemeClr val="dk1"/>
                </a:solidFill>
              </a:rPr>
              <a:t>Monthly Listening Average</a:t>
            </a:r>
            <a:r>
              <a:rPr lang="en">
                <a:solidFill>
                  <a:schemeClr val="dk1"/>
                </a:solidFill>
              </a:rPr>
              <a:t>.</a:t>
            </a:r>
            <a:endParaRPr>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Key Model Insights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Significant factors influencing listening behavior include: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Listening Frequency</a:t>
            </a:r>
            <a:r>
              <a:rPr lang="en">
                <a:solidFill>
                  <a:schemeClr val="dk1"/>
                </a:solidFill>
              </a:rPr>
              <a:t>: "Very high" listeners are the most engaged (+120 tracks/month).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Gender</a:t>
            </a:r>
            <a:r>
              <a:rPr lang="en">
                <a:solidFill>
                  <a:schemeClr val="dk1"/>
                </a:solidFill>
              </a:rPr>
              <a:t>: Males listen to 56 more tracks/month compared to females.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Age</a:t>
            </a:r>
            <a:r>
              <a:rPr lang="en">
                <a:solidFill>
                  <a:schemeClr val="dk1"/>
                </a:solidFill>
              </a:rPr>
              <a:t>: Seniors engage the least, with -85 fewer tracks/month.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Music Preferences</a:t>
            </a:r>
            <a:r>
              <a:rPr lang="en">
                <a:solidFill>
                  <a:schemeClr val="dk1"/>
                </a:solidFill>
              </a:rPr>
              <a:t>: Exploratory users are more active, while mainstream preferences lower activity.</a:t>
            </a:r>
            <a:endParaRPr>
              <a:solidFill>
                <a:schemeClr val="dk1"/>
              </a:solidFill>
            </a:endParaRPr>
          </a:p>
          <a:p>
            <a:pPr indent="0" lvl="0" marL="0" rtl="0" algn="l">
              <a:spcBef>
                <a:spcPts val="1200"/>
              </a:spcBef>
              <a:spcAft>
                <a:spcPts val="0"/>
              </a:spcAft>
              <a:buSzPts val="1100"/>
              <a:buNone/>
            </a:pPr>
            <a:r>
              <a:t/>
            </a:r>
            <a:endParaRPr sz="1200">
              <a:solidFill>
                <a:srgbClr val="0E1D35"/>
              </a:solidFill>
              <a:latin typeface="Raleway Medium"/>
              <a:ea typeface="Raleway Medium"/>
              <a:cs typeface="Raleway Medium"/>
              <a:sym typeface="Raleway Medium"/>
            </a:endParaRPr>
          </a:p>
          <a:p>
            <a:pPr indent="0" lvl="0" marL="0" rtl="0" algn="l">
              <a:lnSpc>
                <a:spcPct val="100000"/>
              </a:lnSpc>
              <a:spcBef>
                <a:spcPts val="0"/>
              </a:spcBef>
              <a:spcAft>
                <a:spcPts val="0"/>
              </a:spcAft>
              <a:buSzPts val="1100"/>
              <a:buNone/>
            </a:pPr>
            <a:r>
              <a:t/>
            </a:r>
            <a:endParaRPr b="1" sz="13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c3ee6b0a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31c3ee6b0ae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Clr>
                <a:schemeClr val="dk1"/>
              </a:buClr>
              <a:buSzPts val="1100"/>
              <a:buFont typeface="Arial"/>
              <a:buNone/>
            </a:pPr>
            <a:r>
              <a:rPr b="1" lang="en">
                <a:solidFill>
                  <a:schemeClr val="dk1"/>
                </a:solidFill>
              </a:rPr>
              <a:t>Building the Predictive Model</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grouped users by age into categories (e.g., "young," "senior") and listening duration ("low" to "very high").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Continuous variables like exploratoryness and mainstreamness were scaled for better comparison.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Created a normalized target variable: </a:t>
            </a:r>
            <a:r>
              <a:rPr b="1" lang="en">
                <a:solidFill>
                  <a:schemeClr val="dk1"/>
                </a:solidFill>
              </a:rPr>
              <a:t>Monthly Listening Average</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In this part of my analysis, I focused on building and validating a robust predictive model for user behavior. First, I simplified the features by creating meaningful categories for age and listening duration using quartiles, which helped make the results more interpretable. I divided users into groups like 'young', 'young_adult', 'adult', and 'senior' for age, and 'low' to 'very_high' for listening duration.</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I then prepared my feature set by combining scaled continuous variables (exploratoryness and mainstreamness) with categorical variables. I created dummy variables for the categorical features, being careful to drop one category from each to avoid multicollinearity.</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For the target variable, I created a more meaningful metric - the monthly listening average - by normalizing playcount by listening duration. I then handled outliers using the IQR method and removed any missing values to ensure data quality.</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I implemented k-fold cross-validation (k=5) to assess model stability and prevent overfitting. This gave me a more reliable estimate of model performance than a single train-test split would provide. The cross-validation results showed consistent performance across folds, with a mean R² of about 0.02 and low standard deviation, indicating stable but modest predictive power.</a:t>
            </a:r>
            <a:endParaRPr b="1">
              <a:solidFill>
                <a:schemeClr val="dk1"/>
              </a:solidFill>
            </a:endParaRPr>
          </a:p>
          <a:p>
            <a:pPr indent="0" lvl="0" marL="0" rtl="0" algn="l">
              <a:lnSpc>
                <a:spcPct val="115000"/>
              </a:lnSpc>
              <a:spcBef>
                <a:spcPts val="1200"/>
              </a:spcBef>
              <a:spcAft>
                <a:spcPts val="0"/>
              </a:spcAft>
              <a:buNone/>
            </a:pPr>
            <a:r>
              <a:rPr b="1" lang="en">
                <a:solidFill>
                  <a:schemeClr val="dk1"/>
                </a:solidFill>
              </a:rPr>
              <a:t>Finally, I fitted a final model using robust standard errors (HC3) to account for potential heteroskedasticity, and visualized the significant features to understand their relative importance. The low R² suggests that while we found statistically significant relationships, there are likely other important factors influencing listening behavior that weren't captured in our current model.</a:t>
            </a:r>
            <a:endParaRPr b="1">
              <a:solidFill>
                <a:schemeClr val="dk1"/>
              </a:solidFill>
            </a:endParaRPr>
          </a:p>
          <a:p>
            <a:pPr indent="-298450" lvl="1" marL="914400" rtl="0" algn="l">
              <a:lnSpc>
                <a:spcPct val="115000"/>
              </a:lnSpc>
              <a:spcBef>
                <a:spcPts val="1200"/>
              </a:spcBef>
              <a:spcAft>
                <a:spcPts val="0"/>
              </a:spcAft>
              <a:buClr>
                <a:schemeClr val="dk1"/>
              </a:buClr>
              <a:buSzPts val="1100"/>
              <a:buChar char="○"/>
            </a:pPr>
            <a:r>
              <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t/>
            </a:r>
            <a:endParaRPr b="1">
              <a:solidFill>
                <a:schemeClr val="dk1"/>
              </a:solidFill>
            </a:endParaRPr>
          </a:p>
          <a:p>
            <a:pPr indent="0" lvl="0" marL="0" rtl="0" algn="l">
              <a:spcBef>
                <a:spcPts val="1200"/>
              </a:spcBef>
              <a:spcAft>
                <a:spcPts val="0"/>
              </a:spcAft>
              <a:buClr>
                <a:schemeClr val="dk1"/>
              </a:buClr>
              <a:buSzPts val="1100"/>
              <a:buFont typeface="Arial"/>
              <a:buNone/>
            </a:pPr>
            <a:r>
              <a:t/>
            </a:r>
            <a:endParaRPr sz="1200">
              <a:solidFill>
                <a:srgbClr val="0E1D35"/>
              </a:solidFill>
              <a:latin typeface="Raleway Medium"/>
              <a:ea typeface="Raleway Medium"/>
              <a:cs typeface="Raleway Medium"/>
              <a:sym typeface="Raleway Medium"/>
            </a:endParaRPr>
          </a:p>
          <a:p>
            <a:pPr indent="0" lvl="0" marL="0" rtl="0" algn="l">
              <a:lnSpc>
                <a:spcPct val="100000"/>
              </a:lnSpc>
              <a:spcBef>
                <a:spcPts val="0"/>
              </a:spcBef>
              <a:spcAft>
                <a:spcPts val="0"/>
              </a:spcAft>
              <a:buSzPts val="1100"/>
              <a:buNone/>
            </a:pPr>
            <a:r>
              <a:t/>
            </a:r>
            <a:endParaRPr b="1" sz="13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c3ee6b0ae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1c3ee6b0ae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In this part of my analysis, I focused on implementing causal inference techniques to understand the effect of gender on listening behavior. I started by creating dummy variables for gender and preparing my data by removing missing values in key variables like age, mainstreamness, and exploratoryness.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I first created a Directed Acyclic Graph (DAG) to visualize and understand the theoretical causal relationships between variables. This helped me identify potential confounding factors and determine which variables needed to be controlled for in my analysis. The DAG showed how factors like age and gender might influence listening behavior both directly and through intermediate variables like mainstreamness preferences.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Then, I implemented Propensity Score Matching (PSM) to reduce selection bias and create more comparable groups. This technique helped me match male and female users who were similar in terms of age, mainstreamness, and exploratoryness, allowing for a more accurate estimation of gender's effect on listening behavior. I carefully tracked the matching process, ensuring both treatment (male) and control (female) groups had sufficient samples.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To validate the quality of my matching, I conducted balance tests using t-tests before and after matching. I visualized the distributions of covariates for both groups using kernel density plots, which helped me confirm whether the matching improved the comparability of the groups.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Finally, I calculated the Average Treatment Effect (ATE) to quantify how gender influences monthly listening averages. The visualization of covariate distributions before and after matching helped me confirm whether the PSM successfully balanced the groups and made them more comparable.</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506650"/>
            <a:ext cx="6651600" cy="156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449750"/>
            <a:ext cx="3926400" cy="414600"/>
          </a:xfrm>
          <a:prstGeom prst="rect">
            <a:avLst/>
          </a:prstGeom>
          <a:solidFill>
            <a:schemeClr val="dk2"/>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5" name="Shape 125"/>
        <p:cNvGrpSpPr/>
        <p:nvPr/>
      </p:nvGrpSpPr>
      <p:grpSpPr>
        <a:xfrm>
          <a:off x="0" y="0"/>
          <a:ext cx="0" cy="0"/>
          <a:chOff x="0" y="0"/>
          <a:chExt cx="0" cy="0"/>
        </a:xfrm>
      </p:grpSpPr>
      <p:sp>
        <p:nvSpPr>
          <p:cNvPr id="126" name="Google Shape;126;p11"/>
          <p:cNvSpPr txBox="1"/>
          <p:nvPr>
            <p:ph type="title"/>
          </p:nvPr>
        </p:nvSpPr>
        <p:spPr>
          <a:xfrm>
            <a:off x="3287850" y="2064188"/>
            <a:ext cx="25683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27" name="Google Shape;127;p11"/>
          <p:cNvSpPr txBox="1"/>
          <p:nvPr>
            <p:ph idx="1" type="subTitle"/>
          </p:nvPr>
        </p:nvSpPr>
        <p:spPr>
          <a:xfrm>
            <a:off x="3287850" y="2746902"/>
            <a:ext cx="2568300" cy="33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28" name="Google Shape;128;p11"/>
          <p:cNvSpPr txBox="1"/>
          <p:nvPr>
            <p:ph idx="2" type="title"/>
          </p:nvPr>
        </p:nvSpPr>
        <p:spPr>
          <a:xfrm>
            <a:off x="3287850" y="915175"/>
            <a:ext cx="25683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29" name="Google Shape;129;p11"/>
          <p:cNvSpPr txBox="1"/>
          <p:nvPr>
            <p:ph idx="3" type="subTitle"/>
          </p:nvPr>
        </p:nvSpPr>
        <p:spPr>
          <a:xfrm>
            <a:off x="3287850" y="1597879"/>
            <a:ext cx="2568300" cy="33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30" name="Google Shape;130;p11"/>
          <p:cNvSpPr txBox="1"/>
          <p:nvPr>
            <p:ph idx="4" type="title"/>
          </p:nvPr>
        </p:nvSpPr>
        <p:spPr>
          <a:xfrm>
            <a:off x="3287850" y="3213200"/>
            <a:ext cx="2568300" cy="76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000"/>
              <a:buNone/>
              <a:defRPr sz="40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1" name="Google Shape;131;p11"/>
          <p:cNvSpPr txBox="1"/>
          <p:nvPr>
            <p:ph idx="5" type="subTitle"/>
          </p:nvPr>
        </p:nvSpPr>
        <p:spPr>
          <a:xfrm>
            <a:off x="3287850" y="3895925"/>
            <a:ext cx="2568300" cy="33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Font typeface="PT Sans"/>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132" name="Google Shape;132;p11"/>
          <p:cNvGrpSpPr/>
          <p:nvPr/>
        </p:nvGrpSpPr>
        <p:grpSpPr>
          <a:xfrm>
            <a:off x="3847050" y="378431"/>
            <a:ext cx="1449900" cy="4386057"/>
            <a:chOff x="3847050" y="378431"/>
            <a:chExt cx="1449900" cy="4386057"/>
          </a:xfrm>
        </p:grpSpPr>
        <p:sp>
          <p:nvSpPr>
            <p:cNvPr id="133" name="Google Shape;133;p11"/>
            <p:cNvSpPr/>
            <p:nvPr/>
          </p:nvSpPr>
          <p:spPr>
            <a:xfrm>
              <a:off x="3847050" y="378431"/>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34" name="Google Shape;134;p11"/>
            <p:cNvSpPr/>
            <p:nvPr/>
          </p:nvSpPr>
          <p:spPr>
            <a:xfrm>
              <a:off x="3847050" y="4603988"/>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5" name="Shape 135"/>
        <p:cNvGrpSpPr/>
        <p:nvPr/>
      </p:nvGrpSpPr>
      <p:grpSpPr>
        <a:xfrm>
          <a:off x="0" y="0"/>
          <a:ext cx="0" cy="0"/>
          <a:chOff x="0" y="0"/>
          <a:chExt cx="0" cy="0"/>
        </a:xfrm>
      </p:grpSpPr>
      <p:sp>
        <p:nvSpPr>
          <p:cNvPr id="136" name="Google Shape;136;p12"/>
          <p:cNvSpPr txBox="1"/>
          <p:nvPr>
            <p:ph hasCustomPrompt="1" type="title"/>
          </p:nvPr>
        </p:nvSpPr>
        <p:spPr>
          <a:xfrm>
            <a:off x="2617600" y="2118550"/>
            <a:ext cx="3908700" cy="101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7" name="Google Shape;137;p12"/>
          <p:cNvSpPr txBox="1"/>
          <p:nvPr>
            <p:ph idx="1" type="subTitle"/>
          </p:nvPr>
        </p:nvSpPr>
        <p:spPr>
          <a:xfrm>
            <a:off x="2817525" y="3212000"/>
            <a:ext cx="3509100" cy="417300"/>
          </a:xfrm>
          <a:prstGeom prst="rect">
            <a:avLst/>
          </a:prstGeom>
          <a:solidFill>
            <a:schemeClr val="dk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38" name="Shape 138"/>
        <p:cNvGrpSpPr/>
        <p:nvPr/>
      </p:nvGrpSpPr>
      <p:grpSpPr>
        <a:xfrm>
          <a:off x="0" y="0"/>
          <a:ext cx="0" cy="0"/>
          <a:chOff x="0" y="0"/>
          <a:chExt cx="0" cy="0"/>
        </a:xfrm>
      </p:grpSpPr>
      <p:sp>
        <p:nvSpPr>
          <p:cNvPr id="139" name="Google Shape;139;p13"/>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40" name="Google Shape;140;p13"/>
          <p:cNvGrpSpPr/>
          <p:nvPr/>
        </p:nvGrpSpPr>
        <p:grpSpPr>
          <a:xfrm>
            <a:off x="0" y="0"/>
            <a:ext cx="9144000" cy="5160150"/>
            <a:chOff x="0" y="0"/>
            <a:chExt cx="9144000" cy="5160150"/>
          </a:xfrm>
        </p:grpSpPr>
        <p:grpSp>
          <p:nvGrpSpPr>
            <p:cNvPr id="141" name="Google Shape;141;p13"/>
            <p:cNvGrpSpPr/>
            <p:nvPr/>
          </p:nvGrpSpPr>
          <p:grpSpPr>
            <a:xfrm>
              <a:off x="0" y="3445950"/>
              <a:ext cx="568500" cy="1714200"/>
              <a:chOff x="0" y="3445950"/>
              <a:chExt cx="568500" cy="1714200"/>
            </a:xfrm>
          </p:grpSpPr>
          <p:sp>
            <p:nvSpPr>
              <p:cNvPr id="142" name="Google Shape;142;p13"/>
              <p:cNvSpPr/>
              <p:nvPr/>
            </p:nvSpPr>
            <p:spPr>
              <a:xfrm flipH="1" rot="10800000">
                <a:off x="0" y="4303050"/>
                <a:ext cx="5685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3" name="Google Shape;143;p13"/>
              <p:cNvSpPr/>
              <p:nvPr/>
            </p:nvSpPr>
            <p:spPr>
              <a:xfrm flipH="1" rot="10800000">
                <a:off x="0" y="3445950"/>
                <a:ext cx="5685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grpSp>
          <p:nvGrpSpPr>
            <p:cNvPr id="144" name="Google Shape;144;p13"/>
            <p:cNvGrpSpPr/>
            <p:nvPr/>
          </p:nvGrpSpPr>
          <p:grpSpPr>
            <a:xfrm>
              <a:off x="8575500" y="0"/>
              <a:ext cx="568500" cy="5160150"/>
              <a:chOff x="8575500" y="0"/>
              <a:chExt cx="568500" cy="5160150"/>
            </a:xfrm>
          </p:grpSpPr>
          <p:sp>
            <p:nvSpPr>
              <p:cNvPr id="145" name="Google Shape;145;p13"/>
              <p:cNvSpPr/>
              <p:nvPr/>
            </p:nvSpPr>
            <p:spPr>
              <a:xfrm flipH="1" rot="10800000">
                <a:off x="8575500" y="4303050"/>
                <a:ext cx="5685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6" name="Google Shape;146;p13"/>
              <p:cNvSpPr/>
              <p:nvPr/>
            </p:nvSpPr>
            <p:spPr>
              <a:xfrm flipH="1" rot="10800000">
                <a:off x="8575500" y="3445950"/>
                <a:ext cx="5685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47" name="Google Shape;147;p13"/>
              <p:cNvSpPr/>
              <p:nvPr/>
            </p:nvSpPr>
            <p:spPr>
              <a:xfrm flipH="1" rot="10800000">
                <a:off x="8575500" y="0"/>
                <a:ext cx="5685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grpSp>
      <p:sp>
        <p:nvSpPr>
          <p:cNvPr id="148" name="Google Shape;148;p13"/>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49" name="Shape 149"/>
        <p:cNvGrpSpPr/>
        <p:nvPr/>
      </p:nvGrpSpPr>
      <p:grpSpPr>
        <a:xfrm>
          <a:off x="0" y="0"/>
          <a:ext cx="0" cy="0"/>
          <a:chOff x="0" y="0"/>
          <a:chExt cx="0" cy="0"/>
        </a:xfrm>
      </p:grpSpPr>
      <p:sp>
        <p:nvSpPr>
          <p:cNvPr id="150" name="Google Shape;150;p14"/>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51" name="Google Shape;151;p14"/>
          <p:cNvGrpSpPr/>
          <p:nvPr/>
        </p:nvGrpSpPr>
        <p:grpSpPr>
          <a:xfrm>
            <a:off x="0" y="0"/>
            <a:ext cx="9145075" cy="5143500"/>
            <a:chOff x="0" y="0"/>
            <a:chExt cx="9145075" cy="5143500"/>
          </a:xfrm>
        </p:grpSpPr>
        <p:sp>
          <p:nvSpPr>
            <p:cNvPr id="152" name="Google Shape;152;p14"/>
            <p:cNvSpPr/>
            <p:nvPr/>
          </p:nvSpPr>
          <p:spPr>
            <a:xfrm flipH="1" rot="10800000">
              <a:off x="0" y="4286400"/>
              <a:ext cx="7143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3" name="Google Shape;153;p14"/>
            <p:cNvSpPr/>
            <p:nvPr/>
          </p:nvSpPr>
          <p:spPr>
            <a:xfrm flipH="1" rot="10800000">
              <a:off x="0" y="3429300"/>
              <a:ext cx="7143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4" name="Google Shape;154;p14"/>
            <p:cNvSpPr/>
            <p:nvPr/>
          </p:nvSpPr>
          <p:spPr>
            <a:xfrm flipH="1" rot="10800000">
              <a:off x="0" y="2572200"/>
              <a:ext cx="7143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5" name="Google Shape;155;p14"/>
            <p:cNvSpPr/>
            <p:nvPr/>
          </p:nvSpPr>
          <p:spPr>
            <a:xfrm flipH="1" rot="10800000">
              <a:off x="8430775" y="0"/>
              <a:ext cx="7143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56" name="Google Shape;156;p14"/>
            <p:cNvSpPr/>
            <p:nvPr/>
          </p:nvSpPr>
          <p:spPr>
            <a:xfrm flipH="1" rot="10800000">
              <a:off x="8430775" y="4286400"/>
              <a:ext cx="7143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157" name="Google Shape;157;p14"/>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58" name="Shape 158"/>
        <p:cNvGrpSpPr/>
        <p:nvPr/>
      </p:nvGrpSpPr>
      <p:grpSpPr>
        <a:xfrm>
          <a:off x="0" y="0"/>
          <a:ext cx="0" cy="0"/>
          <a:chOff x="0" y="0"/>
          <a:chExt cx="0" cy="0"/>
        </a:xfrm>
      </p:grpSpPr>
      <p:sp>
        <p:nvSpPr>
          <p:cNvPr id="159" name="Google Shape;159;p15"/>
          <p:cNvSpPr txBox="1"/>
          <p:nvPr>
            <p:ph type="title"/>
          </p:nvPr>
        </p:nvSpPr>
        <p:spPr>
          <a:xfrm>
            <a:off x="3718663" y="959100"/>
            <a:ext cx="2872500" cy="105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0" name="Google Shape;160;p15"/>
          <p:cNvSpPr txBox="1"/>
          <p:nvPr>
            <p:ph idx="1" type="subTitle"/>
          </p:nvPr>
        </p:nvSpPr>
        <p:spPr>
          <a:xfrm>
            <a:off x="3718675" y="2167200"/>
            <a:ext cx="4142400" cy="201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AutoNum type="arabicPeriod"/>
              <a:defRPr/>
            </a:lvl1pPr>
            <a:lvl2pPr lvl="1" algn="ctr">
              <a:lnSpc>
                <a:spcPct val="100000"/>
              </a:lnSpc>
              <a:spcBef>
                <a:spcPts val="0"/>
              </a:spcBef>
              <a:spcAft>
                <a:spcPts val="0"/>
              </a:spcAft>
              <a:buSzPts val="1200"/>
              <a:buAutoNum type="alphaLcPeriod"/>
              <a:defRPr/>
            </a:lvl2pPr>
            <a:lvl3pPr lvl="2" algn="ctr">
              <a:lnSpc>
                <a:spcPct val="100000"/>
              </a:lnSpc>
              <a:spcBef>
                <a:spcPts val="0"/>
              </a:spcBef>
              <a:spcAft>
                <a:spcPts val="0"/>
              </a:spcAft>
              <a:buSzPts val="1200"/>
              <a:buAutoNum type="romanLcPeriod"/>
              <a:defRPr/>
            </a:lvl3pPr>
            <a:lvl4pPr lvl="3" algn="ctr">
              <a:lnSpc>
                <a:spcPct val="100000"/>
              </a:lnSpc>
              <a:spcBef>
                <a:spcPts val="0"/>
              </a:spcBef>
              <a:spcAft>
                <a:spcPts val="0"/>
              </a:spcAft>
              <a:buSzPts val="1200"/>
              <a:buAutoNum type="arabicPeriod"/>
              <a:defRPr/>
            </a:lvl4pPr>
            <a:lvl5pPr lvl="4" algn="ctr">
              <a:lnSpc>
                <a:spcPct val="100000"/>
              </a:lnSpc>
              <a:spcBef>
                <a:spcPts val="0"/>
              </a:spcBef>
              <a:spcAft>
                <a:spcPts val="0"/>
              </a:spcAft>
              <a:buSzPts val="1200"/>
              <a:buAutoNum type="alphaLcPeriod"/>
              <a:defRPr/>
            </a:lvl5pPr>
            <a:lvl6pPr lvl="5" algn="ctr">
              <a:lnSpc>
                <a:spcPct val="100000"/>
              </a:lnSpc>
              <a:spcBef>
                <a:spcPts val="0"/>
              </a:spcBef>
              <a:spcAft>
                <a:spcPts val="0"/>
              </a:spcAft>
              <a:buSzPts val="1200"/>
              <a:buAutoNum type="romanLcPeriod"/>
              <a:defRPr/>
            </a:lvl6pPr>
            <a:lvl7pPr lvl="6" algn="ctr">
              <a:lnSpc>
                <a:spcPct val="100000"/>
              </a:lnSpc>
              <a:spcBef>
                <a:spcPts val="0"/>
              </a:spcBef>
              <a:spcAft>
                <a:spcPts val="0"/>
              </a:spcAft>
              <a:buSzPts val="1200"/>
              <a:buAutoNum type="arabicPeriod"/>
              <a:defRPr/>
            </a:lvl7pPr>
            <a:lvl8pPr lvl="7" algn="ctr">
              <a:lnSpc>
                <a:spcPct val="100000"/>
              </a:lnSpc>
              <a:spcBef>
                <a:spcPts val="0"/>
              </a:spcBef>
              <a:spcAft>
                <a:spcPts val="0"/>
              </a:spcAft>
              <a:buSzPts val="1200"/>
              <a:buAutoNum type="alphaLcPeriod"/>
              <a:defRPr/>
            </a:lvl8pPr>
            <a:lvl9pPr lvl="8" algn="ctr">
              <a:lnSpc>
                <a:spcPct val="100000"/>
              </a:lnSpc>
              <a:spcBef>
                <a:spcPts val="0"/>
              </a:spcBef>
              <a:spcAft>
                <a:spcPts val="0"/>
              </a:spcAft>
              <a:buSzPts val="1200"/>
              <a:buAutoNum type="romanLcPeriod"/>
              <a:defRPr/>
            </a:lvl9pPr>
          </a:lstStyle>
          <a:p/>
        </p:txBody>
      </p:sp>
      <p:grpSp>
        <p:nvGrpSpPr>
          <p:cNvPr id="161" name="Google Shape;161;p15"/>
          <p:cNvGrpSpPr/>
          <p:nvPr/>
        </p:nvGrpSpPr>
        <p:grpSpPr>
          <a:xfrm>
            <a:off x="0" y="0"/>
            <a:ext cx="9143875" cy="5143500"/>
            <a:chOff x="0" y="0"/>
            <a:chExt cx="9143875" cy="5143500"/>
          </a:xfrm>
        </p:grpSpPr>
        <p:sp>
          <p:nvSpPr>
            <p:cNvPr id="162" name="Google Shape;162;p15"/>
            <p:cNvSpPr/>
            <p:nvPr/>
          </p:nvSpPr>
          <p:spPr>
            <a:xfrm flipH="1" rot="10800000">
              <a:off x="0" y="0"/>
              <a:ext cx="7131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3" name="Google Shape;163;p15"/>
            <p:cNvSpPr/>
            <p:nvPr/>
          </p:nvSpPr>
          <p:spPr>
            <a:xfrm flipH="1" rot="10800000">
              <a:off x="8430775" y="0"/>
              <a:ext cx="7131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4" name="Google Shape;164;p15"/>
            <p:cNvSpPr/>
            <p:nvPr/>
          </p:nvSpPr>
          <p:spPr>
            <a:xfrm flipH="1" rot="10800000">
              <a:off x="8430775" y="857100"/>
              <a:ext cx="7131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5" name="Google Shape;165;p15"/>
            <p:cNvSpPr/>
            <p:nvPr/>
          </p:nvSpPr>
          <p:spPr>
            <a:xfrm flipH="1" rot="10800000">
              <a:off x="8430775" y="4286400"/>
              <a:ext cx="7131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6" name="Google Shape;166;p15"/>
            <p:cNvSpPr/>
            <p:nvPr/>
          </p:nvSpPr>
          <p:spPr>
            <a:xfrm flipH="1" rot="10800000">
              <a:off x="7717675" y="4286400"/>
              <a:ext cx="7131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67" name="Google Shape;167;p15"/>
            <p:cNvSpPr/>
            <p:nvPr/>
          </p:nvSpPr>
          <p:spPr>
            <a:xfrm flipH="1" rot="10800000">
              <a:off x="0" y="4286400"/>
              <a:ext cx="7131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68" name="Shape 168"/>
        <p:cNvGrpSpPr/>
        <p:nvPr/>
      </p:nvGrpSpPr>
      <p:grpSpPr>
        <a:xfrm>
          <a:off x="0" y="0"/>
          <a:ext cx="0" cy="0"/>
          <a:chOff x="0" y="0"/>
          <a:chExt cx="0" cy="0"/>
        </a:xfrm>
      </p:grpSpPr>
      <p:sp>
        <p:nvSpPr>
          <p:cNvPr id="169" name="Google Shape;169;p1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70" name="Google Shape;170;p16"/>
          <p:cNvGrpSpPr/>
          <p:nvPr/>
        </p:nvGrpSpPr>
        <p:grpSpPr>
          <a:xfrm>
            <a:off x="0" y="0"/>
            <a:ext cx="9143875" cy="5143500"/>
            <a:chOff x="0" y="0"/>
            <a:chExt cx="9143875" cy="5143500"/>
          </a:xfrm>
        </p:grpSpPr>
        <p:sp>
          <p:nvSpPr>
            <p:cNvPr id="171" name="Google Shape;171;p16"/>
            <p:cNvSpPr/>
            <p:nvPr/>
          </p:nvSpPr>
          <p:spPr>
            <a:xfrm flipH="1" rot="10800000">
              <a:off x="0" y="4286400"/>
              <a:ext cx="7131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2" name="Google Shape;172;p16"/>
            <p:cNvSpPr/>
            <p:nvPr/>
          </p:nvSpPr>
          <p:spPr>
            <a:xfrm flipH="1" rot="10800000">
              <a:off x="0" y="3429300"/>
              <a:ext cx="7131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3" name="Google Shape;173;p16"/>
            <p:cNvSpPr/>
            <p:nvPr/>
          </p:nvSpPr>
          <p:spPr>
            <a:xfrm flipH="1" rot="10800000">
              <a:off x="8430775" y="0"/>
              <a:ext cx="7131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4" name="Google Shape;174;p16"/>
            <p:cNvSpPr/>
            <p:nvPr/>
          </p:nvSpPr>
          <p:spPr>
            <a:xfrm flipH="1" rot="10800000">
              <a:off x="8430775" y="857100"/>
              <a:ext cx="7131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5" name="Google Shape;175;p16"/>
            <p:cNvSpPr/>
            <p:nvPr/>
          </p:nvSpPr>
          <p:spPr>
            <a:xfrm>
              <a:off x="8430775" y="1714200"/>
              <a:ext cx="7131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176" name="Google Shape;176;p16"/>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77" name="Shape 177"/>
        <p:cNvGrpSpPr/>
        <p:nvPr/>
      </p:nvGrpSpPr>
      <p:grpSpPr>
        <a:xfrm>
          <a:off x="0" y="0"/>
          <a:ext cx="0" cy="0"/>
          <a:chOff x="0" y="0"/>
          <a:chExt cx="0" cy="0"/>
        </a:xfrm>
      </p:grpSpPr>
      <p:sp>
        <p:nvSpPr>
          <p:cNvPr id="178" name="Google Shape;178;p17"/>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79" name="Google Shape;179;p17"/>
          <p:cNvGrpSpPr/>
          <p:nvPr/>
        </p:nvGrpSpPr>
        <p:grpSpPr>
          <a:xfrm>
            <a:off x="-100" y="3429300"/>
            <a:ext cx="1433325" cy="1714200"/>
            <a:chOff x="-100" y="3429300"/>
            <a:chExt cx="1433325" cy="1714200"/>
          </a:xfrm>
        </p:grpSpPr>
        <p:sp>
          <p:nvSpPr>
            <p:cNvPr id="180" name="Google Shape;180;p17"/>
            <p:cNvSpPr/>
            <p:nvPr/>
          </p:nvSpPr>
          <p:spPr>
            <a:xfrm>
              <a:off x="720125" y="4286400"/>
              <a:ext cx="7131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1" name="Google Shape;181;p17"/>
            <p:cNvSpPr/>
            <p:nvPr/>
          </p:nvSpPr>
          <p:spPr>
            <a:xfrm>
              <a:off x="-100" y="4286400"/>
              <a:ext cx="7131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82" name="Google Shape;182;p17"/>
            <p:cNvSpPr/>
            <p:nvPr/>
          </p:nvSpPr>
          <p:spPr>
            <a:xfrm>
              <a:off x="-100" y="3429300"/>
              <a:ext cx="7131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183" name="Google Shape;183;p17"/>
          <p:cNvSpPr/>
          <p:nvPr/>
        </p:nvSpPr>
        <p:spPr>
          <a:xfrm>
            <a:off x="713000"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84" name="Shape 184"/>
        <p:cNvGrpSpPr/>
        <p:nvPr/>
      </p:nvGrpSpPr>
      <p:grpSpPr>
        <a:xfrm>
          <a:off x="0" y="0"/>
          <a:ext cx="0" cy="0"/>
          <a:chOff x="0" y="0"/>
          <a:chExt cx="0" cy="0"/>
        </a:xfrm>
      </p:grpSpPr>
      <p:sp>
        <p:nvSpPr>
          <p:cNvPr id="185" name="Google Shape;185;p18"/>
          <p:cNvSpPr txBox="1"/>
          <p:nvPr>
            <p:ph type="title"/>
          </p:nvPr>
        </p:nvSpPr>
        <p:spPr>
          <a:xfrm>
            <a:off x="6261775" y="538900"/>
            <a:ext cx="2169000" cy="98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6" name="Google Shape;186;p18"/>
          <p:cNvSpPr txBox="1"/>
          <p:nvPr>
            <p:ph idx="1" type="subTitle"/>
          </p:nvPr>
        </p:nvSpPr>
        <p:spPr>
          <a:xfrm>
            <a:off x="6261775" y="1491281"/>
            <a:ext cx="2169000" cy="123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7" name="Google Shape;187;p18"/>
          <p:cNvSpPr/>
          <p:nvPr>
            <p:ph idx="2" type="pic"/>
          </p:nvPr>
        </p:nvSpPr>
        <p:spPr>
          <a:xfrm>
            <a:off x="713225" y="554676"/>
            <a:ext cx="2801100" cy="4049400"/>
          </a:xfrm>
          <a:prstGeom prst="rect">
            <a:avLst/>
          </a:prstGeom>
          <a:noFill/>
          <a:ln>
            <a:noFill/>
          </a:ln>
        </p:spPr>
      </p:sp>
      <p:sp>
        <p:nvSpPr>
          <p:cNvPr id="188" name="Google Shape;188;p18"/>
          <p:cNvSpPr/>
          <p:nvPr>
            <p:ph idx="3" type="pic"/>
          </p:nvPr>
        </p:nvSpPr>
        <p:spPr>
          <a:xfrm>
            <a:off x="3671775" y="539500"/>
            <a:ext cx="2304300" cy="2285700"/>
          </a:xfrm>
          <a:prstGeom prst="rect">
            <a:avLst/>
          </a:prstGeom>
          <a:noFill/>
          <a:ln>
            <a:noFill/>
          </a:ln>
        </p:spPr>
      </p:sp>
      <p:sp>
        <p:nvSpPr>
          <p:cNvPr id="189" name="Google Shape;189;p18"/>
          <p:cNvSpPr/>
          <p:nvPr>
            <p:ph idx="4" type="pic"/>
          </p:nvPr>
        </p:nvSpPr>
        <p:spPr>
          <a:xfrm>
            <a:off x="3671775" y="2953775"/>
            <a:ext cx="4740300" cy="1650300"/>
          </a:xfrm>
          <a:prstGeom prst="rect">
            <a:avLst/>
          </a:prstGeom>
          <a:noFill/>
          <a:ln>
            <a:noFill/>
          </a:ln>
        </p:spPr>
      </p:sp>
      <p:grpSp>
        <p:nvGrpSpPr>
          <p:cNvPr id="190" name="Google Shape;190;p18"/>
          <p:cNvGrpSpPr/>
          <p:nvPr/>
        </p:nvGrpSpPr>
        <p:grpSpPr>
          <a:xfrm>
            <a:off x="0" y="0"/>
            <a:ext cx="713100" cy="5143500"/>
            <a:chOff x="0" y="0"/>
            <a:chExt cx="713100" cy="5143500"/>
          </a:xfrm>
        </p:grpSpPr>
        <p:sp>
          <p:nvSpPr>
            <p:cNvPr id="191" name="Google Shape;191;p18"/>
            <p:cNvSpPr/>
            <p:nvPr/>
          </p:nvSpPr>
          <p:spPr>
            <a:xfrm flipH="1" rot="10800000">
              <a:off x="0" y="0"/>
              <a:ext cx="7131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2" name="Google Shape;192;p18"/>
            <p:cNvSpPr/>
            <p:nvPr/>
          </p:nvSpPr>
          <p:spPr>
            <a:xfrm flipH="1" rot="10800000">
              <a:off x="0" y="857100"/>
              <a:ext cx="7131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3" name="Google Shape;193;p18"/>
            <p:cNvSpPr/>
            <p:nvPr/>
          </p:nvSpPr>
          <p:spPr>
            <a:xfrm flipH="1" rot="10800000">
              <a:off x="0" y="4286400"/>
              <a:ext cx="7131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194" name="Google Shape;194;p18"/>
          <p:cNvSpPr/>
          <p:nvPr/>
        </p:nvSpPr>
        <p:spPr>
          <a:xfrm flipH="1" rot="10800000">
            <a:off x="8430775" y="0"/>
            <a:ext cx="7131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95" name="Google Shape;195;p18"/>
          <p:cNvSpPr/>
          <p:nvPr/>
        </p:nvSpPr>
        <p:spPr>
          <a:xfrm>
            <a:off x="626177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196" name="Shape 196"/>
        <p:cNvGrpSpPr/>
        <p:nvPr/>
      </p:nvGrpSpPr>
      <p:grpSpPr>
        <a:xfrm>
          <a:off x="0" y="0"/>
          <a:ext cx="0" cy="0"/>
          <a:chOff x="0" y="0"/>
          <a:chExt cx="0" cy="0"/>
        </a:xfrm>
      </p:grpSpPr>
      <p:sp>
        <p:nvSpPr>
          <p:cNvPr id="197" name="Google Shape;197;p19"/>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98" name="Google Shape;198;p19"/>
          <p:cNvGrpSpPr/>
          <p:nvPr/>
        </p:nvGrpSpPr>
        <p:grpSpPr>
          <a:xfrm>
            <a:off x="0" y="3275875"/>
            <a:ext cx="9144000" cy="1863925"/>
            <a:chOff x="0" y="3275875"/>
            <a:chExt cx="9144000" cy="1863925"/>
          </a:xfrm>
        </p:grpSpPr>
        <p:sp>
          <p:nvSpPr>
            <p:cNvPr id="199" name="Google Shape;199;p19"/>
            <p:cNvSpPr/>
            <p:nvPr/>
          </p:nvSpPr>
          <p:spPr>
            <a:xfrm flipH="1" rot="10800000">
              <a:off x="0" y="4282700"/>
              <a:ext cx="7083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nvGrpSpPr>
            <p:cNvPr id="200" name="Google Shape;200;p19"/>
            <p:cNvGrpSpPr/>
            <p:nvPr/>
          </p:nvGrpSpPr>
          <p:grpSpPr>
            <a:xfrm>
              <a:off x="8435700" y="3275875"/>
              <a:ext cx="708300" cy="1863925"/>
              <a:chOff x="8435700" y="3275875"/>
              <a:chExt cx="708300" cy="1863925"/>
            </a:xfrm>
          </p:grpSpPr>
          <p:sp>
            <p:nvSpPr>
              <p:cNvPr id="201" name="Google Shape;201;p19"/>
              <p:cNvSpPr/>
              <p:nvPr/>
            </p:nvSpPr>
            <p:spPr>
              <a:xfrm>
                <a:off x="8435700" y="3275875"/>
                <a:ext cx="7083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2" name="Google Shape;202;p19"/>
              <p:cNvSpPr/>
              <p:nvPr/>
            </p:nvSpPr>
            <p:spPr>
              <a:xfrm flipH="1" rot="10800000">
                <a:off x="8435700" y="4282700"/>
                <a:ext cx="7083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3" name="Google Shape;203;p19"/>
              <p:cNvSpPr/>
              <p:nvPr/>
            </p:nvSpPr>
            <p:spPr>
              <a:xfrm flipH="1" rot="10800000">
                <a:off x="8435700" y="3436375"/>
                <a:ext cx="7083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204" name="Google Shape;204;p19"/>
            <p:cNvSpPr/>
            <p:nvPr/>
          </p:nvSpPr>
          <p:spPr>
            <a:xfrm>
              <a:off x="0" y="4132975"/>
              <a:ext cx="7083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205" name="Google Shape;205;p19"/>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6" name="Shape 206"/>
        <p:cNvGrpSpPr/>
        <p:nvPr/>
      </p:nvGrpSpPr>
      <p:grpSpPr>
        <a:xfrm>
          <a:off x="0" y="0"/>
          <a:ext cx="0" cy="0"/>
          <a:chOff x="0" y="0"/>
          <a:chExt cx="0" cy="0"/>
        </a:xfrm>
      </p:grpSpPr>
      <p:sp>
        <p:nvSpPr>
          <p:cNvPr id="207" name="Google Shape;207;p20"/>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208" name="Google Shape;208;p20"/>
          <p:cNvGrpSpPr/>
          <p:nvPr/>
        </p:nvGrpSpPr>
        <p:grpSpPr>
          <a:xfrm>
            <a:off x="0" y="3429300"/>
            <a:ext cx="9141475" cy="1714200"/>
            <a:chOff x="0" y="3429300"/>
            <a:chExt cx="9141475" cy="1714200"/>
          </a:xfrm>
        </p:grpSpPr>
        <p:sp>
          <p:nvSpPr>
            <p:cNvPr id="209" name="Google Shape;209;p20"/>
            <p:cNvSpPr/>
            <p:nvPr/>
          </p:nvSpPr>
          <p:spPr>
            <a:xfrm flipH="1" rot="10800000">
              <a:off x="0" y="4286400"/>
              <a:ext cx="7107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0" name="Google Shape;210;p20"/>
            <p:cNvSpPr/>
            <p:nvPr/>
          </p:nvSpPr>
          <p:spPr>
            <a:xfrm flipH="1" rot="10800000">
              <a:off x="0" y="3429300"/>
              <a:ext cx="7107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1" name="Google Shape;211;p20"/>
            <p:cNvSpPr/>
            <p:nvPr/>
          </p:nvSpPr>
          <p:spPr>
            <a:xfrm flipH="1" rot="10800000">
              <a:off x="8430775" y="4286400"/>
              <a:ext cx="7107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12" name="Google Shape;212;p20"/>
            <p:cNvSpPr/>
            <p:nvPr/>
          </p:nvSpPr>
          <p:spPr>
            <a:xfrm>
              <a:off x="8430775" y="4125900"/>
              <a:ext cx="7107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213" name="Google Shape;213;p20"/>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 name="Shape 11"/>
        <p:cNvGrpSpPr/>
        <p:nvPr/>
      </p:nvGrpSpPr>
      <p:grpSpPr>
        <a:xfrm>
          <a:off x="0" y="0"/>
          <a:ext cx="0" cy="0"/>
          <a:chOff x="0" y="0"/>
          <a:chExt cx="0" cy="0"/>
        </a:xfrm>
      </p:grpSpPr>
      <p:sp>
        <p:nvSpPr>
          <p:cNvPr id="12" name="Google Shape;12;p3"/>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3" name="Google Shape;13;p3"/>
          <p:cNvGrpSpPr/>
          <p:nvPr/>
        </p:nvGrpSpPr>
        <p:grpSpPr>
          <a:xfrm>
            <a:off x="0" y="275063"/>
            <a:ext cx="9144000" cy="4868437"/>
            <a:chOff x="0" y="275063"/>
            <a:chExt cx="9144000" cy="4868437"/>
          </a:xfrm>
        </p:grpSpPr>
        <p:sp>
          <p:nvSpPr>
            <p:cNvPr id="14" name="Google Shape;14;p3"/>
            <p:cNvSpPr/>
            <p:nvPr/>
          </p:nvSpPr>
          <p:spPr>
            <a:xfrm>
              <a:off x="713225" y="2750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nvGrpSpPr>
            <p:cNvPr id="15" name="Google Shape;15;p3"/>
            <p:cNvGrpSpPr/>
            <p:nvPr/>
          </p:nvGrpSpPr>
          <p:grpSpPr>
            <a:xfrm>
              <a:off x="0" y="4822500"/>
              <a:ext cx="9144000" cy="321000"/>
              <a:chOff x="0" y="4822500"/>
              <a:chExt cx="9144000" cy="321000"/>
            </a:xfrm>
          </p:grpSpPr>
          <p:sp>
            <p:nvSpPr>
              <p:cNvPr id="16" name="Google Shape;16;p3"/>
              <p:cNvSpPr/>
              <p:nvPr/>
            </p:nvSpPr>
            <p:spPr>
              <a:xfrm>
                <a:off x="0" y="4983000"/>
                <a:ext cx="91440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7" name="Google Shape;17;p3"/>
              <p:cNvSpPr/>
              <p:nvPr/>
            </p:nvSpPr>
            <p:spPr>
              <a:xfrm>
                <a:off x="0" y="4822500"/>
                <a:ext cx="9144000" cy="160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grpSp>
      <p:grpSp>
        <p:nvGrpSpPr>
          <p:cNvPr id="18" name="Google Shape;18;p3"/>
          <p:cNvGrpSpPr/>
          <p:nvPr/>
        </p:nvGrpSpPr>
        <p:grpSpPr>
          <a:xfrm>
            <a:off x="8430775" y="0"/>
            <a:ext cx="713318" cy="857100"/>
            <a:chOff x="8430775" y="0"/>
            <a:chExt cx="713318" cy="857100"/>
          </a:xfrm>
        </p:grpSpPr>
        <p:sp>
          <p:nvSpPr>
            <p:cNvPr id="19" name="Google Shape;19;p3"/>
            <p:cNvSpPr/>
            <p:nvPr/>
          </p:nvSpPr>
          <p:spPr>
            <a:xfrm flipH="1" rot="10800000">
              <a:off x="8787393" y="0"/>
              <a:ext cx="3567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0" name="Google Shape;20;p3"/>
            <p:cNvSpPr/>
            <p:nvPr/>
          </p:nvSpPr>
          <p:spPr>
            <a:xfrm flipH="1" rot="10800000">
              <a:off x="8430775" y="0"/>
              <a:ext cx="3567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4" name="Shape 214"/>
        <p:cNvGrpSpPr/>
        <p:nvPr/>
      </p:nvGrpSpPr>
      <p:grpSpPr>
        <a:xfrm>
          <a:off x="0" y="0"/>
          <a:ext cx="0" cy="0"/>
          <a:chOff x="0" y="0"/>
          <a:chExt cx="0" cy="0"/>
        </a:xfrm>
      </p:grpSpPr>
      <p:sp>
        <p:nvSpPr>
          <p:cNvPr id="215" name="Google Shape;215;p21"/>
          <p:cNvSpPr txBox="1"/>
          <p:nvPr>
            <p:ph type="title"/>
          </p:nvPr>
        </p:nvSpPr>
        <p:spPr>
          <a:xfrm>
            <a:off x="4253750" y="769400"/>
            <a:ext cx="3684000" cy="10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7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6" name="Google Shape;216;p21"/>
          <p:cNvSpPr txBox="1"/>
          <p:nvPr>
            <p:ph idx="1" type="subTitle"/>
          </p:nvPr>
        </p:nvSpPr>
        <p:spPr>
          <a:xfrm>
            <a:off x="4253750" y="1859617"/>
            <a:ext cx="3684000" cy="127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7" name="Google Shape;217;p21"/>
          <p:cNvSpPr txBox="1"/>
          <p:nvPr/>
        </p:nvSpPr>
        <p:spPr>
          <a:xfrm>
            <a:off x="4253760" y="3320333"/>
            <a:ext cx="3684000" cy="76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0" i="0" lang="en" sz="1200" u="none" cap="none" strike="noStrike">
                <a:solidFill>
                  <a:schemeClr val="dk1"/>
                </a:solidFill>
                <a:latin typeface="Raleway Medium"/>
                <a:ea typeface="Raleway Medium"/>
                <a:cs typeface="Raleway Medium"/>
                <a:sym typeface="Raleway Medium"/>
              </a:rPr>
              <a:t>CREDITS: This presentation template was created by </a:t>
            </a:r>
            <a:r>
              <a:rPr b="1" i="0" lang="en" sz="1200" u="sng" cap="none" strike="noStrike">
                <a:solidFill>
                  <a:schemeClr val="hlink"/>
                </a:solidFill>
                <a:latin typeface="Raleway"/>
                <a:ea typeface="Raleway"/>
                <a:cs typeface="Raleway"/>
                <a:sym typeface="Raleway"/>
                <a:hlinkClick r:id="rId2"/>
              </a:rPr>
              <a:t>Slidesgo</a:t>
            </a:r>
            <a:r>
              <a:rPr b="0" i="0" lang="en" sz="1200" u="none" cap="none" strike="noStrike">
                <a:solidFill>
                  <a:schemeClr val="dk1"/>
                </a:solidFill>
                <a:latin typeface="Raleway Medium"/>
                <a:ea typeface="Raleway Medium"/>
                <a:cs typeface="Raleway Medium"/>
                <a:sym typeface="Raleway Medium"/>
              </a:rPr>
              <a:t>, and includes icons by </a:t>
            </a:r>
            <a:r>
              <a:rPr b="1" i="0" lang="en" sz="1200" u="sng" cap="none" strike="noStrike">
                <a:solidFill>
                  <a:schemeClr val="hlink"/>
                </a:solidFill>
                <a:latin typeface="Raleway"/>
                <a:ea typeface="Raleway"/>
                <a:cs typeface="Raleway"/>
                <a:sym typeface="Raleway"/>
                <a:hlinkClick r:id="rId3"/>
              </a:rPr>
              <a:t>Flaticon</a:t>
            </a:r>
            <a:r>
              <a:rPr b="0" i="0" lang="en" sz="1200" u="none" cap="none" strike="noStrike">
                <a:solidFill>
                  <a:schemeClr val="dk1"/>
                </a:solidFill>
                <a:latin typeface="Raleway Medium"/>
                <a:ea typeface="Raleway Medium"/>
                <a:cs typeface="Raleway Medium"/>
                <a:sym typeface="Raleway Medium"/>
              </a:rPr>
              <a:t>, and infographics &amp; images by </a:t>
            </a:r>
            <a:r>
              <a:rPr b="1" i="0" lang="en" sz="1200" u="sng" cap="none" strike="noStrike">
                <a:solidFill>
                  <a:schemeClr val="hlink"/>
                </a:solidFill>
                <a:latin typeface="Raleway"/>
                <a:ea typeface="Raleway"/>
                <a:cs typeface="Raleway"/>
                <a:sym typeface="Raleway"/>
                <a:hlinkClick r:id="rId4"/>
              </a:rPr>
              <a:t>Freepik</a:t>
            </a:r>
            <a:r>
              <a:rPr b="0" i="0" lang="en" sz="1200" u="sng" cap="none" strike="noStrike">
                <a:solidFill>
                  <a:schemeClr val="dk1"/>
                </a:solidFill>
                <a:latin typeface="Raleway Medium"/>
                <a:ea typeface="Raleway Medium"/>
                <a:cs typeface="Raleway Medium"/>
                <a:sym typeface="Raleway Medium"/>
              </a:rPr>
              <a:t> </a:t>
            </a:r>
            <a:endParaRPr b="0" i="0" sz="1200" u="sng" cap="none" strike="noStrike">
              <a:solidFill>
                <a:schemeClr val="dk1"/>
              </a:solidFill>
              <a:latin typeface="Raleway Medium"/>
              <a:ea typeface="Raleway Medium"/>
              <a:cs typeface="Raleway Medium"/>
              <a:sym typeface="Raleway Mediu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8" name="Shape 218"/>
        <p:cNvGrpSpPr/>
        <p:nvPr/>
      </p:nvGrpSpPr>
      <p:grpSpPr>
        <a:xfrm>
          <a:off x="0" y="0"/>
          <a:ext cx="0" cy="0"/>
          <a:chOff x="0" y="0"/>
          <a:chExt cx="0" cy="0"/>
        </a:xfrm>
      </p:grpSpPr>
      <p:sp>
        <p:nvSpPr>
          <p:cNvPr id="219" name="Google Shape;219;p22"/>
          <p:cNvSpPr txBox="1"/>
          <p:nvPr>
            <p:ph type="title"/>
          </p:nvPr>
        </p:nvSpPr>
        <p:spPr>
          <a:xfrm>
            <a:off x="713225" y="1350150"/>
            <a:ext cx="2776200" cy="111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0" name="Google Shape;220;p22"/>
          <p:cNvSpPr txBox="1"/>
          <p:nvPr>
            <p:ph idx="1" type="body"/>
          </p:nvPr>
        </p:nvSpPr>
        <p:spPr>
          <a:xfrm>
            <a:off x="713225" y="2469150"/>
            <a:ext cx="2776200" cy="1324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Raleway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221" name="Shape 221"/>
        <p:cNvGrpSpPr/>
        <p:nvPr/>
      </p:nvGrpSpPr>
      <p:grpSpPr>
        <a:xfrm>
          <a:off x="0" y="0"/>
          <a:ext cx="0" cy="0"/>
          <a:chOff x="0" y="0"/>
          <a:chExt cx="0" cy="0"/>
        </a:xfrm>
      </p:grpSpPr>
      <p:sp>
        <p:nvSpPr>
          <p:cNvPr id="222" name="Google Shape;222;p23"/>
          <p:cNvSpPr txBox="1"/>
          <p:nvPr>
            <p:ph type="title"/>
          </p:nvPr>
        </p:nvSpPr>
        <p:spPr>
          <a:xfrm>
            <a:off x="713225" y="539504"/>
            <a:ext cx="419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3" name="Google Shape;223;p23"/>
          <p:cNvSpPr txBox="1"/>
          <p:nvPr>
            <p:ph idx="1" type="body"/>
          </p:nvPr>
        </p:nvSpPr>
        <p:spPr>
          <a:xfrm>
            <a:off x="713225" y="1237654"/>
            <a:ext cx="4195500" cy="30057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Raleway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grpSp>
        <p:nvGrpSpPr>
          <p:cNvPr id="224" name="Google Shape;224;p23"/>
          <p:cNvGrpSpPr/>
          <p:nvPr/>
        </p:nvGrpSpPr>
        <p:grpSpPr>
          <a:xfrm>
            <a:off x="0" y="4662000"/>
            <a:ext cx="9144000" cy="481500"/>
            <a:chOff x="0" y="4662000"/>
            <a:chExt cx="9144000" cy="481500"/>
          </a:xfrm>
        </p:grpSpPr>
        <p:sp>
          <p:nvSpPr>
            <p:cNvPr id="225" name="Google Shape;225;p23"/>
            <p:cNvSpPr/>
            <p:nvPr/>
          </p:nvSpPr>
          <p:spPr>
            <a:xfrm>
              <a:off x="0" y="4983000"/>
              <a:ext cx="9144000" cy="160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6" name="Google Shape;226;p23"/>
            <p:cNvSpPr/>
            <p:nvPr/>
          </p:nvSpPr>
          <p:spPr>
            <a:xfrm>
              <a:off x="0" y="4822500"/>
              <a:ext cx="91440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27" name="Google Shape;227;p23"/>
            <p:cNvSpPr/>
            <p:nvPr/>
          </p:nvSpPr>
          <p:spPr>
            <a:xfrm>
              <a:off x="0" y="4662000"/>
              <a:ext cx="9144000" cy="160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228" name="Google Shape;228;p23"/>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9" name="Shape 229"/>
        <p:cNvGrpSpPr/>
        <p:nvPr/>
      </p:nvGrpSpPr>
      <p:grpSpPr>
        <a:xfrm>
          <a:off x="0" y="0"/>
          <a:ext cx="0" cy="0"/>
          <a:chOff x="0" y="0"/>
          <a:chExt cx="0" cy="0"/>
        </a:xfrm>
      </p:grpSpPr>
      <p:sp>
        <p:nvSpPr>
          <p:cNvPr id="230" name="Google Shape;230;p24"/>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231" name="Google Shape;231;p24"/>
          <p:cNvGrpSpPr/>
          <p:nvPr/>
        </p:nvGrpSpPr>
        <p:grpSpPr>
          <a:xfrm>
            <a:off x="8424000" y="-4125"/>
            <a:ext cx="720300" cy="5143600"/>
            <a:chOff x="8424000" y="-4125"/>
            <a:chExt cx="720300" cy="5143600"/>
          </a:xfrm>
        </p:grpSpPr>
        <p:grpSp>
          <p:nvGrpSpPr>
            <p:cNvPr id="232" name="Google Shape;232;p24"/>
            <p:cNvGrpSpPr/>
            <p:nvPr/>
          </p:nvGrpSpPr>
          <p:grpSpPr>
            <a:xfrm>
              <a:off x="8584500" y="-4125"/>
              <a:ext cx="559800" cy="5143600"/>
              <a:chOff x="8584500" y="-4125"/>
              <a:chExt cx="559800" cy="5143600"/>
            </a:xfrm>
          </p:grpSpPr>
          <p:sp>
            <p:nvSpPr>
              <p:cNvPr id="233" name="Google Shape;233;p24"/>
              <p:cNvSpPr/>
              <p:nvPr/>
            </p:nvSpPr>
            <p:spPr>
              <a:xfrm>
                <a:off x="8584500" y="-4125"/>
                <a:ext cx="559800" cy="1714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4" name="Google Shape;234;p24"/>
              <p:cNvSpPr/>
              <p:nvPr/>
            </p:nvSpPr>
            <p:spPr>
              <a:xfrm>
                <a:off x="8584500" y="1710575"/>
                <a:ext cx="559800" cy="1714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35" name="Google Shape;235;p24"/>
              <p:cNvSpPr/>
              <p:nvPr/>
            </p:nvSpPr>
            <p:spPr>
              <a:xfrm>
                <a:off x="8584500" y="3424975"/>
                <a:ext cx="559800" cy="1714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236" name="Google Shape;236;p24"/>
            <p:cNvSpPr/>
            <p:nvPr/>
          </p:nvSpPr>
          <p:spPr>
            <a:xfrm rot="5400000">
              <a:off x="5934900" y="2489132"/>
              <a:ext cx="51387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237" name="Google Shape;237;p24"/>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8" name="Shape 238"/>
        <p:cNvGrpSpPr/>
        <p:nvPr/>
      </p:nvGrpSpPr>
      <p:grpSpPr>
        <a:xfrm>
          <a:off x="0" y="0"/>
          <a:ext cx="0" cy="0"/>
          <a:chOff x="0" y="0"/>
          <a:chExt cx="0" cy="0"/>
        </a:xfrm>
      </p:grpSpPr>
      <p:sp>
        <p:nvSpPr>
          <p:cNvPr id="239" name="Google Shape;239;p25"/>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15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240" name="Google Shape;240;p25"/>
          <p:cNvSpPr txBox="1"/>
          <p:nvPr>
            <p:ph idx="1" type="subTitle"/>
          </p:nvPr>
        </p:nvSpPr>
        <p:spPr>
          <a:xfrm>
            <a:off x="2135550" y="3153500"/>
            <a:ext cx="48729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41" name="Google Shape;241;p25"/>
          <p:cNvGrpSpPr/>
          <p:nvPr/>
        </p:nvGrpSpPr>
        <p:grpSpPr>
          <a:xfrm>
            <a:off x="7717675" y="3429300"/>
            <a:ext cx="1426200" cy="1714200"/>
            <a:chOff x="7717675" y="3429300"/>
            <a:chExt cx="1426200" cy="1714200"/>
          </a:xfrm>
        </p:grpSpPr>
        <p:sp>
          <p:nvSpPr>
            <p:cNvPr id="242" name="Google Shape;242;p25"/>
            <p:cNvSpPr/>
            <p:nvPr/>
          </p:nvSpPr>
          <p:spPr>
            <a:xfrm>
              <a:off x="8430775" y="4286400"/>
              <a:ext cx="7131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3" name="Google Shape;243;p25"/>
            <p:cNvSpPr/>
            <p:nvPr/>
          </p:nvSpPr>
          <p:spPr>
            <a:xfrm>
              <a:off x="8430775" y="3429300"/>
              <a:ext cx="7131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4" name="Google Shape;244;p25"/>
            <p:cNvSpPr/>
            <p:nvPr/>
          </p:nvSpPr>
          <p:spPr>
            <a:xfrm>
              <a:off x="7717675" y="4286400"/>
              <a:ext cx="7131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245" name="Google Shape;245;p25"/>
          <p:cNvSpPr/>
          <p:nvPr/>
        </p:nvSpPr>
        <p:spPr>
          <a:xfrm>
            <a:off x="713225" y="539488"/>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6" name="Shape 246"/>
        <p:cNvGrpSpPr/>
        <p:nvPr/>
      </p:nvGrpSpPr>
      <p:grpSpPr>
        <a:xfrm>
          <a:off x="0" y="0"/>
          <a:ext cx="0" cy="0"/>
          <a:chOff x="0" y="0"/>
          <a:chExt cx="0" cy="0"/>
        </a:xfrm>
      </p:grpSpPr>
      <p:sp>
        <p:nvSpPr>
          <p:cNvPr id="247" name="Google Shape;247;p26"/>
          <p:cNvSpPr/>
          <p:nvPr>
            <p:ph idx="2" type="pic"/>
          </p:nvPr>
        </p:nvSpPr>
        <p:spPr>
          <a:xfrm>
            <a:off x="0" y="0"/>
            <a:ext cx="9144000" cy="5143500"/>
          </a:xfrm>
          <a:prstGeom prst="rect">
            <a:avLst/>
          </a:prstGeom>
          <a:noFill/>
          <a:ln>
            <a:noFill/>
          </a:ln>
        </p:spPr>
      </p:sp>
      <p:sp>
        <p:nvSpPr>
          <p:cNvPr id="248" name="Google Shape;248;p26"/>
          <p:cNvSpPr txBox="1"/>
          <p:nvPr>
            <p:ph type="title"/>
          </p:nvPr>
        </p:nvSpPr>
        <p:spPr>
          <a:xfrm>
            <a:off x="720000" y="4014450"/>
            <a:ext cx="7704000" cy="572700"/>
          </a:xfrm>
          <a:prstGeom prst="rect">
            <a:avLst/>
          </a:prstGeom>
          <a:solidFill>
            <a:schemeClr val="accent2"/>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49" name="Shape 24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0" name="Shape 250"/>
        <p:cNvGrpSpPr/>
        <p:nvPr/>
      </p:nvGrpSpPr>
      <p:grpSpPr>
        <a:xfrm>
          <a:off x="0" y="0"/>
          <a:ext cx="0" cy="0"/>
          <a:chOff x="0" y="0"/>
          <a:chExt cx="0" cy="0"/>
        </a:xfrm>
      </p:grpSpPr>
      <p:grpSp>
        <p:nvGrpSpPr>
          <p:cNvPr id="251" name="Google Shape;251;p28"/>
          <p:cNvGrpSpPr/>
          <p:nvPr/>
        </p:nvGrpSpPr>
        <p:grpSpPr>
          <a:xfrm>
            <a:off x="336" y="2150"/>
            <a:ext cx="713300" cy="5139225"/>
            <a:chOff x="7468800" y="0"/>
            <a:chExt cx="1675200" cy="5139225"/>
          </a:xfrm>
        </p:grpSpPr>
        <p:sp>
          <p:nvSpPr>
            <p:cNvPr id="252" name="Google Shape;252;p28"/>
            <p:cNvSpPr/>
            <p:nvPr/>
          </p:nvSpPr>
          <p:spPr>
            <a:xfrm>
              <a:off x="7468800" y="3464996"/>
              <a:ext cx="1675200" cy="816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53" name="Google Shape;253;p28"/>
            <p:cNvSpPr/>
            <p:nvPr/>
          </p:nvSpPr>
          <p:spPr>
            <a:xfrm>
              <a:off x="7468800" y="4282125"/>
              <a:ext cx="16752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54" name="Google Shape;254;p28"/>
            <p:cNvSpPr/>
            <p:nvPr/>
          </p:nvSpPr>
          <p:spPr>
            <a:xfrm>
              <a:off x="7468800" y="2487375"/>
              <a:ext cx="16752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55" name="Google Shape;255;p28"/>
            <p:cNvSpPr/>
            <p:nvPr/>
          </p:nvSpPr>
          <p:spPr>
            <a:xfrm>
              <a:off x="7468800" y="2647875"/>
              <a:ext cx="1675200" cy="816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56" name="Google Shape;256;p28"/>
            <p:cNvSpPr/>
            <p:nvPr/>
          </p:nvSpPr>
          <p:spPr>
            <a:xfrm flipH="1" rot="10800000">
              <a:off x="7468800" y="857329"/>
              <a:ext cx="1675200" cy="816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57" name="Google Shape;257;p28"/>
            <p:cNvSpPr/>
            <p:nvPr/>
          </p:nvSpPr>
          <p:spPr>
            <a:xfrm flipH="1" rot="10800000">
              <a:off x="7468800" y="0"/>
              <a:ext cx="16752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58" name="Google Shape;258;p28"/>
            <p:cNvSpPr/>
            <p:nvPr/>
          </p:nvSpPr>
          <p:spPr>
            <a:xfrm flipH="1" rot="10800000">
              <a:off x="7468800" y="1674450"/>
              <a:ext cx="1675200" cy="816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59" name="Shape 259"/>
        <p:cNvGrpSpPr/>
        <p:nvPr/>
      </p:nvGrpSpPr>
      <p:grpSpPr>
        <a:xfrm>
          <a:off x="0" y="0"/>
          <a:ext cx="0" cy="0"/>
          <a:chOff x="0" y="0"/>
          <a:chExt cx="0" cy="0"/>
        </a:xfrm>
      </p:grpSpPr>
      <p:grpSp>
        <p:nvGrpSpPr>
          <p:cNvPr id="260" name="Google Shape;260;p29"/>
          <p:cNvGrpSpPr/>
          <p:nvPr/>
        </p:nvGrpSpPr>
        <p:grpSpPr>
          <a:xfrm>
            <a:off x="0" y="0"/>
            <a:ext cx="9143875" cy="5143500"/>
            <a:chOff x="0" y="0"/>
            <a:chExt cx="9143875" cy="5143500"/>
          </a:xfrm>
        </p:grpSpPr>
        <p:sp>
          <p:nvSpPr>
            <p:cNvPr id="261" name="Google Shape;261;p29"/>
            <p:cNvSpPr/>
            <p:nvPr/>
          </p:nvSpPr>
          <p:spPr>
            <a:xfrm flipH="1" rot="10800000">
              <a:off x="0" y="4286400"/>
              <a:ext cx="7131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62" name="Google Shape;262;p29"/>
            <p:cNvSpPr/>
            <p:nvPr/>
          </p:nvSpPr>
          <p:spPr>
            <a:xfrm flipH="1" rot="10800000">
              <a:off x="0" y="3429300"/>
              <a:ext cx="7131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63" name="Google Shape;263;p29"/>
            <p:cNvSpPr/>
            <p:nvPr/>
          </p:nvSpPr>
          <p:spPr>
            <a:xfrm flipH="1" rot="10800000">
              <a:off x="8430775" y="0"/>
              <a:ext cx="7131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64" name="Google Shape;264;p29"/>
            <p:cNvSpPr/>
            <p:nvPr/>
          </p:nvSpPr>
          <p:spPr>
            <a:xfrm flipH="1" rot="10800000">
              <a:off x="8430775" y="857100"/>
              <a:ext cx="7131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65" name="Google Shape;265;p29"/>
            <p:cNvSpPr/>
            <p:nvPr/>
          </p:nvSpPr>
          <p:spPr>
            <a:xfrm>
              <a:off x="8430775" y="1714200"/>
              <a:ext cx="7131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266" name="Google Shape;266;p29"/>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1" name="Shape 21"/>
        <p:cNvGrpSpPr/>
        <p:nvPr/>
      </p:nvGrpSpPr>
      <p:grpSpPr>
        <a:xfrm>
          <a:off x="0" y="0"/>
          <a:ext cx="0" cy="0"/>
          <a:chOff x="0" y="0"/>
          <a:chExt cx="0" cy="0"/>
        </a:xfrm>
      </p:grpSpPr>
      <p:sp>
        <p:nvSpPr>
          <p:cNvPr id="22" name="Google Shape;22;p4"/>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4"/>
          <p:cNvSpPr txBox="1"/>
          <p:nvPr>
            <p:ph idx="2" type="title"/>
          </p:nvPr>
        </p:nvSpPr>
        <p:spPr>
          <a:xfrm>
            <a:off x="720000" y="1615673"/>
            <a:ext cx="734700" cy="7314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4" name="Google Shape;24;p4"/>
          <p:cNvSpPr txBox="1"/>
          <p:nvPr>
            <p:ph idx="3" type="title"/>
          </p:nvPr>
        </p:nvSpPr>
        <p:spPr>
          <a:xfrm>
            <a:off x="4572000" y="1615673"/>
            <a:ext cx="734700" cy="7314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5" name="Google Shape;25;p4"/>
          <p:cNvSpPr txBox="1"/>
          <p:nvPr>
            <p:ph idx="4" type="title"/>
          </p:nvPr>
        </p:nvSpPr>
        <p:spPr>
          <a:xfrm>
            <a:off x="720000" y="2706036"/>
            <a:ext cx="734700" cy="7314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 name="Google Shape;26;p4"/>
          <p:cNvSpPr txBox="1"/>
          <p:nvPr>
            <p:ph idx="5" type="title"/>
          </p:nvPr>
        </p:nvSpPr>
        <p:spPr>
          <a:xfrm>
            <a:off x="4572000" y="2706036"/>
            <a:ext cx="734700" cy="7314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 name="Google Shape;27;p4"/>
          <p:cNvSpPr txBox="1"/>
          <p:nvPr>
            <p:ph idx="6" type="title"/>
          </p:nvPr>
        </p:nvSpPr>
        <p:spPr>
          <a:xfrm>
            <a:off x="720000" y="3796398"/>
            <a:ext cx="734700" cy="7314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4"/>
          <p:cNvSpPr txBox="1"/>
          <p:nvPr>
            <p:ph idx="7" type="title"/>
          </p:nvPr>
        </p:nvSpPr>
        <p:spPr>
          <a:xfrm>
            <a:off x="4572000" y="3796398"/>
            <a:ext cx="734700" cy="7314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4"/>
          <p:cNvSpPr txBox="1"/>
          <p:nvPr>
            <p:ph idx="1" type="subTitle"/>
          </p:nvPr>
        </p:nvSpPr>
        <p:spPr>
          <a:xfrm>
            <a:off x="1607100" y="1762373"/>
            <a:ext cx="25320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0" name="Google Shape;30;p4"/>
          <p:cNvSpPr txBox="1"/>
          <p:nvPr>
            <p:ph idx="8" type="subTitle"/>
          </p:nvPr>
        </p:nvSpPr>
        <p:spPr>
          <a:xfrm>
            <a:off x="1607100" y="2852736"/>
            <a:ext cx="25320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1" name="Google Shape;31;p4"/>
          <p:cNvSpPr txBox="1"/>
          <p:nvPr>
            <p:ph idx="9" type="subTitle"/>
          </p:nvPr>
        </p:nvSpPr>
        <p:spPr>
          <a:xfrm>
            <a:off x="1607100" y="3943098"/>
            <a:ext cx="25320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2" name="Google Shape;32;p4"/>
          <p:cNvSpPr txBox="1"/>
          <p:nvPr>
            <p:ph idx="13" type="subTitle"/>
          </p:nvPr>
        </p:nvSpPr>
        <p:spPr>
          <a:xfrm>
            <a:off x="5459100" y="1762373"/>
            <a:ext cx="25320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3" name="Google Shape;33;p4"/>
          <p:cNvSpPr txBox="1"/>
          <p:nvPr>
            <p:ph idx="14" type="subTitle"/>
          </p:nvPr>
        </p:nvSpPr>
        <p:spPr>
          <a:xfrm>
            <a:off x="5459100" y="2852736"/>
            <a:ext cx="25320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4" name="Google Shape;34;p4"/>
          <p:cNvSpPr txBox="1"/>
          <p:nvPr>
            <p:ph idx="15" type="subTitle"/>
          </p:nvPr>
        </p:nvSpPr>
        <p:spPr>
          <a:xfrm>
            <a:off x="5459100" y="3943098"/>
            <a:ext cx="25320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l">
              <a:lnSpc>
                <a:spcPct val="100000"/>
              </a:lnSpc>
              <a:spcBef>
                <a:spcPts val="0"/>
              </a:spcBef>
              <a:spcAft>
                <a:spcPts val="0"/>
              </a:spcAft>
              <a:buSzPts val="2400"/>
              <a:buFont typeface="Raleway"/>
              <a:buNone/>
              <a:defRPr b="1" sz="2400">
                <a:latin typeface="Raleway"/>
                <a:ea typeface="Raleway"/>
                <a:cs typeface="Raleway"/>
                <a:sym typeface="Raleway"/>
              </a:defRPr>
            </a:lvl2pPr>
            <a:lvl3pPr lvl="2" algn="l">
              <a:lnSpc>
                <a:spcPct val="100000"/>
              </a:lnSpc>
              <a:spcBef>
                <a:spcPts val="0"/>
              </a:spcBef>
              <a:spcAft>
                <a:spcPts val="0"/>
              </a:spcAft>
              <a:buSzPts val="2400"/>
              <a:buFont typeface="Raleway"/>
              <a:buNone/>
              <a:defRPr b="1" sz="2400">
                <a:latin typeface="Raleway"/>
                <a:ea typeface="Raleway"/>
                <a:cs typeface="Raleway"/>
                <a:sym typeface="Raleway"/>
              </a:defRPr>
            </a:lvl3pPr>
            <a:lvl4pPr lvl="3" algn="l">
              <a:lnSpc>
                <a:spcPct val="100000"/>
              </a:lnSpc>
              <a:spcBef>
                <a:spcPts val="0"/>
              </a:spcBef>
              <a:spcAft>
                <a:spcPts val="0"/>
              </a:spcAft>
              <a:buSzPts val="2400"/>
              <a:buFont typeface="Raleway"/>
              <a:buNone/>
              <a:defRPr b="1" sz="2400">
                <a:latin typeface="Raleway"/>
                <a:ea typeface="Raleway"/>
                <a:cs typeface="Raleway"/>
                <a:sym typeface="Raleway"/>
              </a:defRPr>
            </a:lvl4pPr>
            <a:lvl5pPr lvl="4" algn="l">
              <a:lnSpc>
                <a:spcPct val="100000"/>
              </a:lnSpc>
              <a:spcBef>
                <a:spcPts val="0"/>
              </a:spcBef>
              <a:spcAft>
                <a:spcPts val="0"/>
              </a:spcAft>
              <a:buSzPts val="2400"/>
              <a:buFont typeface="Raleway"/>
              <a:buNone/>
              <a:defRPr b="1" sz="2400">
                <a:latin typeface="Raleway"/>
                <a:ea typeface="Raleway"/>
                <a:cs typeface="Raleway"/>
                <a:sym typeface="Raleway"/>
              </a:defRPr>
            </a:lvl5pPr>
            <a:lvl6pPr lvl="5" algn="l">
              <a:lnSpc>
                <a:spcPct val="100000"/>
              </a:lnSpc>
              <a:spcBef>
                <a:spcPts val="0"/>
              </a:spcBef>
              <a:spcAft>
                <a:spcPts val="0"/>
              </a:spcAft>
              <a:buSzPts val="2400"/>
              <a:buFont typeface="Raleway"/>
              <a:buNone/>
              <a:defRPr b="1" sz="2400">
                <a:latin typeface="Raleway"/>
                <a:ea typeface="Raleway"/>
                <a:cs typeface="Raleway"/>
                <a:sym typeface="Raleway"/>
              </a:defRPr>
            </a:lvl6pPr>
            <a:lvl7pPr lvl="6" algn="l">
              <a:lnSpc>
                <a:spcPct val="100000"/>
              </a:lnSpc>
              <a:spcBef>
                <a:spcPts val="0"/>
              </a:spcBef>
              <a:spcAft>
                <a:spcPts val="0"/>
              </a:spcAft>
              <a:buSzPts val="2400"/>
              <a:buFont typeface="Raleway"/>
              <a:buNone/>
              <a:defRPr b="1" sz="2400">
                <a:latin typeface="Raleway"/>
                <a:ea typeface="Raleway"/>
                <a:cs typeface="Raleway"/>
                <a:sym typeface="Raleway"/>
              </a:defRPr>
            </a:lvl7pPr>
            <a:lvl8pPr lvl="7" algn="l">
              <a:lnSpc>
                <a:spcPct val="100000"/>
              </a:lnSpc>
              <a:spcBef>
                <a:spcPts val="0"/>
              </a:spcBef>
              <a:spcAft>
                <a:spcPts val="0"/>
              </a:spcAft>
              <a:buSzPts val="2400"/>
              <a:buFont typeface="Raleway"/>
              <a:buNone/>
              <a:defRPr b="1" sz="2400">
                <a:latin typeface="Raleway"/>
                <a:ea typeface="Raleway"/>
                <a:cs typeface="Raleway"/>
                <a:sym typeface="Raleway"/>
              </a:defRPr>
            </a:lvl8pPr>
            <a:lvl9pPr lvl="8" algn="l">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35" name="Google Shape;35;p4"/>
          <p:cNvGrpSpPr/>
          <p:nvPr/>
        </p:nvGrpSpPr>
        <p:grpSpPr>
          <a:xfrm>
            <a:off x="8424000" y="-4125"/>
            <a:ext cx="720300" cy="5143600"/>
            <a:chOff x="8424000" y="-4125"/>
            <a:chExt cx="720300" cy="5143600"/>
          </a:xfrm>
        </p:grpSpPr>
        <p:grpSp>
          <p:nvGrpSpPr>
            <p:cNvPr id="36" name="Google Shape;36;p4"/>
            <p:cNvGrpSpPr/>
            <p:nvPr/>
          </p:nvGrpSpPr>
          <p:grpSpPr>
            <a:xfrm>
              <a:off x="8584500" y="-4125"/>
              <a:ext cx="559800" cy="5143600"/>
              <a:chOff x="8584500" y="-4125"/>
              <a:chExt cx="559800" cy="5143600"/>
            </a:xfrm>
          </p:grpSpPr>
          <p:sp>
            <p:nvSpPr>
              <p:cNvPr id="37" name="Google Shape;37;p4"/>
              <p:cNvSpPr/>
              <p:nvPr/>
            </p:nvSpPr>
            <p:spPr>
              <a:xfrm>
                <a:off x="8584500" y="-4125"/>
                <a:ext cx="559800" cy="1714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8" name="Google Shape;38;p4"/>
              <p:cNvSpPr/>
              <p:nvPr/>
            </p:nvSpPr>
            <p:spPr>
              <a:xfrm>
                <a:off x="8584500" y="1710575"/>
                <a:ext cx="559800" cy="1714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39" name="Google Shape;39;p4"/>
              <p:cNvSpPr/>
              <p:nvPr/>
            </p:nvSpPr>
            <p:spPr>
              <a:xfrm>
                <a:off x="8584500" y="3424975"/>
                <a:ext cx="559800" cy="1714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40" name="Google Shape;40;p4"/>
            <p:cNvSpPr/>
            <p:nvPr/>
          </p:nvSpPr>
          <p:spPr>
            <a:xfrm rot="5400000">
              <a:off x="5934900" y="2489132"/>
              <a:ext cx="51387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41" name="Google Shape;41;p4"/>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5"/>
          <p:cNvSpPr txBox="1"/>
          <p:nvPr>
            <p:ph type="title"/>
          </p:nvPr>
        </p:nvSpPr>
        <p:spPr>
          <a:xfrm>
            <a:off x="713225" y="845825"/>
            <a:ext cx="4294800" cy="123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4" name="Google Shape;44;p5"/>
          <p:cNvSpPr txBox="1"/>
          <p:nvPr>
            <p:ph idx="1" type="subTitle"/>
          </p:nvPr>
        </p:nvSpPr>
        <p:spPr>
          <a:xfrm>
            <a:off x="713225" y="2141075"/>
            <a:ext cx="4294800" cy="229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Open Sans"/>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45" name="Google Shape;45;p5"/>
          <p:cNvSpPr/>
          <p:nvPr>
            <p:ph idx="2" type="pic"/>
          </p:nvPr>
        </p:nvSpPr>
        <p:spPr>
          <a:xfrm>
            <a:off x="5479825" y="539500"/>
            <a:ext cx="2950800" cy="4064400"/>
          </a:xfrm>
          <a:prstGeom prst="rect">
            <a:avLst/>
          </a:prstGeom>
          <a:noFill/>
          <a:ln>
            <a:noFill/>
          </a:ln>
        </p:spPr>
      </p:sp>
      <p:grpSp>
        <p:nvGrpSpPr>
          <p:cNvPr id="46" name="Google Shape;46;p5"/>
          <p:cNvGrpSpPr/>
          <p:nvPr/>
        </p:nvGrpSpPr>
        <p:grpSpPr>
          <a:xfrm>
            <a:off x="7717675" y="3429300"/>
            <a:ext cx="1426200" cy="1714200"/>
            <a:chOff x="7717675" y="3429300"/>
            <a:chExt cx="1426200" cy="1714200"/>
          </a:xfrm>
        </p:grpSpPr>
        <p:sp>
          <p:nvSpPr>
            <p:cNvPr id="47" name="Google Shape;47;p5"/>
            <p:cNvSpPr/>
            <p:nvPr/>
          </p:nvSpPr>
          <p:spPr>
            <a:xfrm>
              <a:off x="8430775" y="4286400"/>
              <a:ext cx="7131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8" name="Google Shape;48;p5"/>
            <p:cNvSpPr/>
            <p:nvPr/>
          </p:nvSpPr>
          <p:spPr>
            <a:xfrm>
              <a:off x="8430775" y="3429300"/>
              <a:ext cx="7131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49" name="Google Shape;49;p5"/>
            <p:cNvSpPr/>
            <p:nvPr/>
          </p:nvSpPr>
          <p:spPr>
            <a:xfrm>
              <a:off x="7717675" y="4286400"/>
              <a:ext cx="7131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50" name="Google Shape;50;p5"/>
          <p:cNvSpPr/>
          <p:nvPr/>
        </p:nvSpPr>
        <p:spPr>
          <a:xfrm>
            <a:off x="713225" y="539488"/>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6"/>
          <p:cNvSpPr txBox="1"/>
          <p:nvPr>
            <p:ph type="title"/>
          </p:nvPr>
        </p:nvSpPr>
        <p:spPr>
          <a:xfrm>
            <a:off x="4858063" y="2350044"/>
            <a:ext cx="3572700" cy="13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3" name="Google Shape;53;p6"/>
          <p:cNvSpPr txBox="1"/>
          <p:nvPr>
            <p:ph idx="2" type="title"/>
          </p:nvPr>
        </p:nvSpPr>
        <p:spPr>
          <a:xfrm>
            <a:off x="4963434" y="924863"/>
            <a:ext cx="954000" cy="9540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5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54" name="Google Shape;54;p6"/>
          <p:cNvSpPr/>
          <p:nvPr>
            <p:ph idx="3" type="pic"/>
          </p:nvPr>
        </p:nvSpPr>
        <p:spPr>
          <a:xfrm>
            <a:off x="1322338" y="539500"/>
            <a:ext cx="2760600" cy="4064400"/>
          </a:xfrm>
          <a:prstGeom prst="rect">
            <a:avLst/>
          </a:prstGeom>
          <a:noFill/>
          <a:ln>
            <a:noFill/>
          </a:ln>
        </p:spPr>
      </p:sp>
      <p:grpSp>
        <p:nvGrpSpPr>
          <p:cNvPr id="55" name="Google Shape;55;p6"/>
          <p:cNvGrpSpPr/>
          <p:nvPr/>
        </p:nvGrpSpPr>
        <p:grpSpPr>
          <a:xfrm>
            <a:off x="336" y="2150"/>
            <a:ext cx="713300" cy="5139225"/>
            <a:chOff x="7468800" y="0"/>
            <a:chExt cx="1675200" cy="5139225"/>
          </a:xfrm>
        </p:grpSpPr>
        <p:sp>
          <p:nvSpPr>
            <p:cNvPr id="56" name="Google Shape;56;p6"/>
            <p:cNvSpPr/>
            <p:nvPr/>
          </p:nvSpPr>
          <p:spPr>
            <a:xfrm>
              <a:off x="7468800" y="3464996"/>
              <a:ext cx="1675200" cy="816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57" name="Google Shape;57;p6"/>
            <p:cNvSpPr/>
            <p:nvPr/>
          </p:nvSpPr>
          <p:spPr>
            <a:xfrm>
              <a:off x="7468800" y="4282125"/>
              <a:ext cx="16752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58" name="Google Shape;58;p6"/>
            <p:cNvSpPr/>
            <p:nvPr/>
          </p:nvSpPr>
          <p:spPr>
            <a:xfrm>
              <a:off x="7468800" y="2487375"/>
              <a:ext cx="16752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59" name="Google Shape;59;p6"/>
            <p:cNvSpPr/>
            <p:nvPr/>
          </p:nvSpPr>
          <p:spPr>
            <a:xfrm>
              <a:off x="7468800" y="2647875"/>
              <a:ext cx="1675200" cy="816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60" name="Google Shape;60;p6"/>
            <p:cNvSpPr/>
            <p:nvPr/>
          </p:nvSpPr>
          <p:spPr>
            <a:xfrm flipH="1" rot="10800000">
              <a:off x="7468800" y="857329"/>
              <a:ext cx="1675200" cy="816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61" name="Google Shape;61;p6"/>
            <p:cNvSpPr/>
            <p:nvPr/>
          </p:nvSpPr>
          <p:spPr>
            <a:xfrm flipH="1" rot="10800000">
              <a:off x="7468800" y="0"/>
              <a:ext cx="16752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62" name="Google Shape;62;p6"/>
            <p:cNvSpPr/>
            <p:nvPr/>
          </p:nvSpPr>
          <p:spPr>
            <a:xfrm flipH="1" rot="10800000">
              <a:off x="7468800" y="1674450"/>
              <a:ext cx="1675200" cy="816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7"/>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5" name="Google Shape;65;p7"/>
          <p:cNvSpPr txBox="1"/>
          <p:nvPr>
            <p:ph idx="1" type="subTitle"/>
          </p:nvPr>
        </p:nvSpPr>
        <p:spPr>
          <a:xfrm>
            <a:off x="1628225" y="3279925"/>
            <a:ext cx="6267600" cy="70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6" name="Google Shape;66;p7"/>
          <p:cNvSpPr txBox="1"/>
          <p:nvPr>
            <p:ph idx="2" type="subTitle"/>
          </p:nvPr>
        </p:nvSpPr>
        <p:spPr>
          <a:xfrm>
            <a:off x="1628225" y="1845299"/>
            <a:ext cx="6267600" cy="70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7" name="Google Shape;67;p7"/>
          <p:cNvSpPr txBox="1"/>
          <p:nvPr>
            <p:ph idx="3" type="subTitle"/>
          </p:nvPr>
        </p:nvSpPr>
        <p:spPr>
          <a:xfrm>
            <a:off x="1628225" y="1588175"/>
            <a:ext cx="6267600" cy="35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8" name="Google Shape;68;p7"/>
          <p:cNvSpPr txBox="1"/>
          <p:nvPr>
            <p:ph idx="4" type="subTitle"/>
          </p:nvPr>
        </p:nvSpPr>
        <p:spPr>
          <a:xfrm>
            <a:off x="1628225" y="3022850"/>
            <a:ext cx="6267600" cy="35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69" name="Google Shape;69;p7"/>
          <p:cNvGrpSpPr/>
          <p:nvPr/>
        </p:nvGrpSpPr>
        <p:grpSpPr>
          <a:xfrm>
            <a:off x="0" y="4661988"/>
            <a:ext cx="9144000" cy="481512"/>
            <a:chOff x="0" y="4661988"/>
            <a:chExt cx="9144000" cy="481512"/>
          </a:xfrm>
        </p:grpSpPr>
        <p:sp>
          <p:nvSpPr>
            <p:cNvPr id="70" name="Google Shape;70;p7"/>
            <p:cNvSpPr/>
            <p:nvPr/>
          </p:nvSpPr>
          <p:spPr>
            <a:xfrm>
              <a:off x="0" y="4983000"/>
              <a:ext cx="9144000" cy="160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71" name="Google Shape;71;p7"/>
            <p:cNvSpPr/>
            <p:nvPr/>
          </p:nvSpPr>
          <p:spPr>
            <a:xfrm>
              <a:off x="0" y="4822500"/>
              <a:ext cx="91440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72" name="Google Shape;72;p7"/>
            <p:cNvSpPr/>
            <p:nvPr/>
          </p:nvSpPr>
          <p:spPr>
            <a:xfrm>
              <a:off x="0" y="4661988"/>
              <a:ext cx="9144000" cy="160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73" name="Google Shape;73;p7"/>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4" name="Shape 74"/>
        <p:cNvGrpSpPr/>
        <p:nvPr/>
      </p:nvGrpSpPr>
      <p:grpSpPr>
        <a:xfrm>
          <a:off x="0" y="0"/>
          <a:ext cx="0" cy="0"/>
          <a:chOff x="0" y="0"/>
          <a:chExt cx="0" cy="0"/>
        </a:xfrm>
      </p:grpSpPr>
      <p:sp>
        <p:nvSpPr>
          <p:cNvPr id="75" name="Google Shape;75;p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6" name="Google Shape;76;p8"/>
          <p:cNvSpPr txBox="1"/>
          <p:nvPr>
            <p:ph idx="1" type="subTitle"/>
          </p:nvPr>
        </p:nvSpPr>
        <p:spPr>
          <a:xfrm>
            <a:off x="713225" y="2785400"/>
            <a:ext cx="2369700" cy="18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7" name="Google Shape;77;p8"/>
          <p:cNvSpPr txBox="1"/>
          <p:nvPr>
            <p:ph idx="2" type="subTitle"/>
          </p:nvPr>
        </p:nvSpPr>
        <p:spPr>
          <a:xfrm>
            <a:off x="3231361" y="2785400"/>
            <a:ext cx="2369700" cy="18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8" name="Google Shape;78;p8"/>
          <p:cNvSpPr txBox="1"/>
          <p:nvPr>
            <p:ph idx="3" type="subTitle"/>
          </p:nvPr>
        </p:nvSpPr>
        <p:spPr>
          <a:xfrm>
            <a:off x="5749496" y="2785400"/>
            <a:ext cx="2369700" cy="18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9" name="Google Shape;79;p8"/>
          <p:cNvSpPr txBox="1"/>
          <p:nvPr>
            <p:ph idx="4" type="subTitle"/>
          </p:nvPr>
        </p:nvSpPr>
        <p:spPr>
          <a:xfrm>
            <a:off x="713225" y="2202125"/>
            <a:ext cx="23697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0" name="Google Shape;80;p8"/>
          <p:cNvSpPr txBox="1"/>
          <p:nvPr>
            <p:ph idx="5" type="subTitle"/>
          </p:nvPr>
        </p:nvSpPr>
        <p:spPr>
          <a:xfrm>
            <a:off x="3231357" y="2202125"/>
            <a:ext cx="23697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 name="Google Shape;81;p8"/>
          <p:cNvSpPr txBox="1"/>
          <p:nvPr>
            <p:ph idx="6" type="subTitle"/>
          </p:nvPr>
        </p:nvSpPr>
        <p:spPr>
          <a:xfrm>
            <a:off x="5749488" y="2202125"/>
            <a:ext cx="2369700" cy="7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82" name="Google Shape;82;p8"/>
          <p:cNvGrpSpPr/>
          <p:nvPr/>
        </p:nvGrpSpPr>
        <p:grpSpPr>
          <a:xfrm>
            <a:off x="8795925" y="2411700"/>
            <a:ext cx="364500" cy="2731800"/>
            <a:chOff x="8795925" y="2411700"/>
            <a:chExt cx="364500" cy="2731800"/>
          </a:xfrm>
        </p:grpSpPr>
        <p:sp>
          <p:nvSpPr>
            <p:cNvPr id="83" name="Google Shape;83;p8"/>
            <p:cNvSpPr/>
            <p:nvPr/>
          </p:nvSpPr>
          <p:spPr>
            <a:xfrm flipH="1" rot="10800000">
              <a:off x="8795925" y="4286400"/>
              <a:ext cx="3645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84" name="Google Shape;84;p8"/>
            <p:cNvSpPr/>
            <p:nvPr/>
          </p:nvSpPr>
          <p:spPr>
            <a:xfrm flipH="1" rot="10800000">
              <a:off x="8795925" y="3429300"/>
              <a:ext cx="3645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85" name="Google Shape;85;p8"/>
            <p:cNvSpPr/>
            <p:nvPr/>
          </p:nvSpPr>
          <p:spPr>
            <a:xfrm flipH="1" rot="10800000">
              <a:off x="8795925" y="2572200"/>
              <a:ext cx="3645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86" name="Google Shape;86;p8"/>
            <p:cNvSpPr/>
            <p:nvPr/>
          </p:nvSpPr>
          <p:spPr>
            <a:xfrm>
              <a:off x="8795925" y="2411700"/>
              <a:ext cx="3645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87" name="Google Shape;87;p8"/>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8" name="Shape 88"/>
        <p:cNvGrpSpPr/>
        <p:nvPr/>
      </p:nvGrpSpPr>
      <p:grpSpPr>
        <a:xfrm>
          <a:off x="0" y="0"/>
          <a:ext cx="0" cy="0"/>
          <a:chOff x="0" y="0"/>
          <a:chExt cx="0" cy="0"/>
        </a:xfrm>
      </p:grpSpPr>
      <p:sp>
        <p:nvSpPr>
          <p:cNvPr id="89" name="Google Shape;89;p9"/>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0" name="Google Shape;90;p9"/>
          <p:cNvSpPr txBox="1"/>
          <p:nvPr>
            <p:ph idx="1" type="subTitle"/>
          </p:nvPr>
        </p:nvSpPr>
        <p:spPr>
          <a:xfrm>
            <a:off x="713225" y="1659425"/>
            <a:ext cx="3286200" cy="12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1" name="Google Shape;91;p9"/>
          <p:cNvSpPr txBox="1"/>
          <p:nvPr>
            <p:ph idx="2" type="subTitle"/>
          </p:nvPr>
        </p:nvSpPr>
        <p:spPr>
          <a:xfrm>
            <a:off x="4698825" y="1659425"/>
            <a:ext cx="3286200" cy="12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2" name="Google Shape;92;p9"/>
          <p:cNvSpPr txBox="1"/>
          <p:nvPr>
            <p:ph idx="3" type="subTitle"/>
          </p:nvPr>
        </p:nvSpPr>
        <p:spPr>
          <a:xfrm>
            <a:off x="713225" y="3396200"/>
            <a:ext cx="3286200" cy="12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3" name="Google Shape;93;p9"/>
          <p:cNvSpPr txBox="1"/>
          <p:nvPr>
            <p:ph idx="4" type="subTitle"/>
          </p:nvPr>
        </p:nvSpPr>
        <p:spPr>
          <a:xfrm>
            <a:off x="4698825" y="3396200"/>
            <a:ext cx="3286200" cy="12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4" name="Google Shape;94;p9"/>
          <p:cNvSpPr txBox="1"/>
          <p:nvPr>
            <p:ph idx="5" type="subTitle"/>
          </p:nvPr>
        </p:nvSpPr>
        <p:spPr>
          <a:xfrm>
            <a:off x="713225" y="1338475"/>
            <a:ext cx="3286200" cy="40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5" name="Google Shape;95;p9"/>
          <p:cNvSpPr txBox="1"/>
          <p:nvPr>
            <p:ph idx="6" type="subTitle"/>
          </p:nvPr>
        </p:nvSpPr>
        <p:spPr>
          <a:xfrm>
            <a:off x="713225" y="3075275"/>
            <a:ext cx="3286200" cy="40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6" name="Google Shape;96;p9"/>
          <p:cNvSpPr txBox="1"/>
          <p:nvPr>
            <p:ph idx="7" type="subTitle"/>
          </p:nvPr>
        </p:nvSpPr>
        <p:spPr>
          <a:xfrm>
            <a:off x="4698825" y="1338475"/>
            <a:ext cx="3286200" cy="40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7" name="Google Shape;97;p9"/>
          <p:cNvSpPr txBox="1"/>
          <p:nvPr>
            <p:ph idx="8" type="subTitle"/>
          </p:nvPr>
        </p:nvSpPr>
        <p:spPr>
          <a:xfrm>
            <a:off x="4698825" y="3075275"/>
            <a:ext cx="3286200" cy="40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98" name="Google Shape;98;p9"/>
          <p:cNvGrpSpPr/>
          <p:nvPr/>
        </p:nvGrpSpPr>
        <p:grpSpPr>
          <a:xfrm>
            <a:off x="0" y="3429300"/>
            <a:ext cx="9160425" cy="1714200"/>
            <a:chOff x="0" y="3429300"/>
            <a:chExt cx="9160425" cy="1714200"/>
          </a:xfrm>
        </p:grpSpPr>
        <p:grpSp>
          <p:nvGrpSpPr>
            <p:cNvPr id="99" name="Google Shape;99;p9"/>
            <p:cNvGrpSpPr/>
            <p:nvPr/>
          </p:nvGrpSpPr>
          <p:grpSpPr>
            <a:xfrm>
              <a:off x="8795925" y="3429300"/>
              <a:ext cx="364500" cy="1714200"/>
              <a:chOff x="8795925" y="3429300"/>
              <a:chExt cx="364500" cy="1714200"/>
            </a:xfrm>
          </p:grpSpPr>
          <p:sp>
            <p:nvSpPr>
              <p:cNvPr id="100" name="Google Shape;100;p9"/>
              <p:cNvSpPr/>
              <p:nvPr/>
            </p:nvSpPr>
            <p:spPr>
              <a:xfrm flipH="1" rot="10800000">
                <a:off x="8795925" y="4286400"/>
                <a:ext cx="364500" cy="857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01" name="Google Shape;101;p9"/>
              <p:cNvSpPr/>
              <p:nvPr/>
            </p:nvSpPr>
            <p:spPr>
              <a:xfrm flipH="1" rot="10800000">
                <a:off x="8795925" y="3429300"/>
                <a:ext cx="3645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grpSp>
          <p:nvGrpSpPr>
            <p:cNvPr id="102" name="Google Shape;102;p9"/>
            <p:cNvGrpSpPr/>
            <p:nvPr/>
          </p:nvGrpSpPr>
          <p:grpSpPr>
            <a:xfrm>
              <a:off x="0" y="3429300"/>
              <a:ext cx="364500" cy="1714200"/>
              <a:chOff x="0" y="3429300"/>
              <a:chExt cx="364500" cy="1714200"/>
            </a:xfrm>
          </p:grpSpPr>
          <p:sp>
            <p:nvSpPr>
              <p:cNvPr id="103" name="Google Shape;103;p9"/>
              <p:cNvSpPr/>
              <p:nvPr/>
            </p:nvSpPr>
            <p:spPr>
              <a:xfrm flipH="1" rot="10800000">
                <a:off x="0" y="4286400"/>
                <a:ext cx="3645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04" name="Google Shape;104;p9"/>
              <p:cNvSpPr/>
              <p:nvPr/>
            </p:nvSpPr>
            <p:spPr>
              <a:xfrm flipH="1" rot="10800000">
                <a:off x="0" y="3429300"/>
                <a:ext cx="364500" cy="857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grpSp>
      <p:sp>
        <p:nvSpPr>
          <p:cNvPr id="105" name="Google Shape;105;p9"/>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6" name="Shape 106"/>
        <p:cNvGrpSpPr/>
        <p:nvPr/>
      </p:nvGrpSpPr>
      <p:grpSpPr>
        <a:xfrm>
          <a:off x="0" y="0"/>
          <a:ext cx="0" cy="0"/>
          <a:chOff x="0" y="0"/>
          <a:chExt cx="0" cy="0"/>
        </a:xfrm>
      </p:grpSpPr>
      <p:sp>
        <p:nvSpPr>
          <p:cNvPr id="107" name="Google Shape;107;p10"/>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8" name="Google Shape;108;p10"/>
          <p:cNvSpPr txBox="1"/>
          <p:nvPr>
            <p:ph idx="1" type="subTitle"/>
          </p:nvPr>
        </p:nvSpPr>
        <p:spPr>
          <a:xfrm>
            <a:off x="713100" y="1557760"/>
            <a:ext cx="22335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9" name="Google Shape;109;p10"/>
          <p:cNvSpPr txBox="1"/>
          <p:nvPr>
            <p:ph idx="2" type="subTitle"/>
          </p:nvPr>
        </p:nvSpPr>
        <p:spPr>
          <a:xfrm>
            <a:off x="3455250" y="1557760"/>
            <a:ext cx="22335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0" name="Google Shape;110;p10"/>
          <p:cNvSpPr txBox="1"/>
          <p:nvPr>
            <p:ph idx="3" type="subTitle"/>
          </p:nvPr>
        </p:nvSpPr>
        <p:spPr>
          <a:xfrm>
            <a:off x="713100" y="3288050"/>
            <a:ext cx="22335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1" name="Google Shape;111;p10"/>
          <p:cNvSpPr txBox="1"/>
          <p:nvPr>
            <p:ph idx="4" type="subTitle"/>
          </p:nvPr>
        </p:nvSpPr>
        <p:spPr>
          <a:xfrm>
            <a:off x="3455250" y="3288050"/>
            <a:ext cx="22335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 name="Google Shape;112;p10"/>
          <p:cNvSpPr txBox="1"/>
          <p:nvPr>
            <p:ph idx="5" type="subTitle"/>
          </p:nvPr>
        </p:nvSpPr>
        <p:spPr>
          <a:xfrm>
            <a:off x="6197400" y="1557760"/>
            <a:ext cx="22335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 name="Google Shape;113;p10"/>
          <p:cNvSpPr txBox="1"/>
          <p:nvPr>
            <p:ph idx="6" type="subTitle"/>
          </p:nvPr>
        </p:nvSpPr>
        <p:spPr>
          <a:xfrm>
            <a:off x="6197400" y="3288050"/>
            <a:ext cx="2233500" cy="116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4" name="Google Shape;114;p10"/>
          <p:cNvSpPr txBox="1"/>
          <p:nvPr>
            <p:ph idx="7" type="subTitle"/>
          </p:nvPr>
        </p:nvSpPr>
        <p:spPr>
          <a:xfrm>
            <a:off x="713100" y="1307112"/>
            <a:ext cx="22335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5" name="Google Shape;115;p10"/>
          <p:cNvSpPr txBox="1"/>
          <p:nvPr>
            <p:ph idx="8" type="subTitle"/>
          </p:nvPr>
        </p:nvSpPr>
        <p:spPr>
          <a:xfrm>
            <a:off x="3457650" y="1307112"/>
            <a:ext cx="22311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6" name="Google Shape;116;p10"/>
          <p:cNvSpPr txBox="1"/>
          <p:nvPr>
            <p:ph idx="9" type="subTitle"/>
          </p:nvPr>
        </p:nvSpPr>
        <p:spPr>
          <a:xfrm>
            <a:off x="6199800" y="1307112"/>
            <a:ext cx="22311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7" name="Google Shape;117;p10"/>
          <p:cNvSpPr txBox="1"/>
          <p:nvPr>
            <p:ph idx="13" type="subTitle"/>
          </p:nvPr>
        </p:nvSpPr>
        <p:spPr>
          <a:xfrm>
            <a:off x="713100" y="3034188"/>
            <a:ext cx="22335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8" name="Google Shape;118;p10"/>
          <p:cNvSpPr txBox="1"/>
          <p:nvPr>
            <p:ph idx="14" type="subTitle"/>
          </p:nvPr>
        </p:nvSpPr>
        <p:spPr>
          <a:xfrm>
            <a:off x="3457650" y="3034193"/>
            <a:ext cx="22311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19" name="Google Shape;119;p10"/>
          <p:cNvSpPr txBox="1"/>
          <p:nvPr>
            <p:ph idx="15" type="subTitle"/>
          </p:nvPr>
        </p:nvSpPr>
        <p:spPr>
          <a:xfrm>
            <a:off x="6199800" y="3034193"/>
            <a:ext cx="22311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1800">
                <a:solidFill>
                  <a:schemeClr val="dk1"/>
                </a:solidFill>
                <a:latin typeface="Raleway ExtraBold"/>
                <a:ea typeface="Raleway ExtraBold"/>
                <a:cs typeface="Raleway ExtraBold"/>
                <a:sym typeface="Raleway ExtraBold"/>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20" name="Google Shape;120;p10"/>
          <p:cNvGrpSpPr/>
          <p:nvPr/>
        </p:nvGrpSpPr>
        <p:grpSpPr>
          <a:xfrm>
            <a:off x="0" y="4661988"/>
            <a:ext cx="9144000" cy="481512"/>
            <a:chOff x="0" y="4661988"/>
            <a:chExt cx="9144000" cy="481512"/>
          </a:xfrm>
        </p:grpSpPr>
        <p:sp>
          <p:nvSpPr>
            <p:cNvPr id="121" name="Google Shape;121;p10"/>
            <p:cNvSpPr/>
            <p:nvPr/>
          </p:nvSpPr>
          <p:spPr>
            <a:xfrm>
              <a:off x="0" y="4983000"/>
              <a:ext cx="9144000" cy="160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22" name="Google Shape;122;p10"/>
            <p:cNvSpPr/>
            <p:nvPr/>
          </p:nvSpPr>
          <p:spPr>
            <a:xfrm>
              <a:off x="0" y="4822500"/>
              <a:ext cx="91440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23" name="Google Shape;123;p10"/>
            <p:cNvSpPr/>
            <p:nvPr/>
          </p:nvSpPr>
          <p:spPr>
            <a:xfrm>
              <a:off x="0" y="4661988"/>
              <a:ext cx="9144000" cy="160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124" name="Google Shape;124;p10"/>
          <p:cNvSpPr/>
          <p:nvPr/>
        </p:nvSpPr>
        <p:spPr>
          <a:xfrm>
            <a:off x="713225" y="27466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aleway ExtraBold"/>
              <a:buNone/>
              <a:defRPr b="0" i="0" sz="3000" u="none" cap="none" strike="noStrike">
                <a:solidFill>
                  <a:schemeClr val="dk1"/>
                </a:solidFill>
                <a:latin typeface="Raleway ExtraBold"/>
                <a:ea typeface="Raleway ExtraBold"/>
                <a:cs typeface="Raleway ExtraBold"/>
                <a:sym typeface="Raleway ExtraBold"/>
              </a:defRPr>
            </a:lvl1pPr>
            <a:lvl2pPr lvl="1" marR="0" rtl="0" algn="l">
              <a:lnSpc>
                <a:spcPct val="100000"/>
              </a:lnSpc>
              <a:spcBef>
                <a:spcPts val="0"/>
              </a:spcBef>
              <a:spcAft>
                <a:spcPts val="0"/>
              </a:spcAft>
              <a:buClr>
                <a:schemeClr val="dk1"/>
              </a:buClr>
              <a:buSzPts val="3000"/>
              <a:buFont typeface="Raleway ExtraBold"/>
              <a:buNone/>
              <a:defRPr b="0" i="0" sz="3000" u="none" cap="none" strike="noStrike">
                <a:solidFill>
                  <a:schemeClr val="dk1"/>
                </a:solidFill>
                <a:latin typeface="Raleway ExtraBold"/>
                <a:ea typeface="Raleway ExtraBold"/>
                <a:cs typeface="Raleway ExtraBold"/>
                <a:sym typeface="Raleway ExtraBold"/>
              </a:defRPr>
            </a:lvl2pPr>
            <a:lvl3pPr lvl="2" marR="0" rtl="0" algn="l">
              <a:lnSpc>
                <a:spcPct val="100000"/>
              </a:lnSpc>
              <a:spcBef>
                <a:spcPts val="0"/>
              </a:spcBef>
              <a:spcAft>
                <a:spcPts val="0"/>
              </a:spcAft>
              <a:buClr>
                <a:schemeClr val="dk1"/>
              </a:buClr>
              <a:buSzPts val="3000"/>
              <a:buFont typeface="Raleway ExtraBold"/>
              <a:buNone/>
              <a:defRPr b="0" i="0" sz="3000" u="none" cap="none" strike="noStrike">
                <a:solidFill>
                  <a:schemeClr val="dk1"/>
                </a:solidFill>
                <a:latin typeface="Raleway ExtraBold"/>
                <a:ea typeface="Raleway ExtraBold"/>
                <a:cs typeface="Raleway ExtraBold"/>
                <a:sym typeface="Raleway ExtraBold"/>
              </a:defRPr>
            </a:lvl3pPr>
            <a:lvl4pPr lvl="3" marR="0" rtl="0" algn="l">
              <a:lnSpc>
                <a:spcPct val="100000"/>
              </a:lnSpc>
              <a:spcBef>
                <a:spcPts val="0"/>
              </a:spcBef>
              <a:spcAft>
                <a:spcPts val="0"/>
              </a:spcAft>
              <a:buClr>
                <a:schemeClr val="dk1"/>
              </a:buClr>
              <a:buSzPts val="3000"/>
              <a:buFont typeface="Raleway ExtraBold"/>
              <a:buNone/>
              <a:defRPr b="0" i="0" sz="3000" u="none" cap="none" strike="noStrike">
                <a:solidFill>
                  <a:schemeClr val="dk1"/>
                </a:solidFill>
                <a:latin typeface="Raleway ExtraBold"/>
                <a:ea typeface="Raleway ExtraBold"/>
                <a:cs typeface="Raleway ExtraBold"/>
                <a:sym typeface="Raleway ExtraBold"/>
              </a:defRPr>
            </a:lvl4pPr>
            <a:lvl5pPr lvl="4" marR="0" rtl="0" algn="l">
              <a:lnSpc>
                <a:spcPct val="100000"/>
              </a:lnSpc>
              <a:spcBef>
                <a:spcPts val="0"/>
              </a:spcBef>
              <a:spcAft>
                <a:spcPts val="0"/>
              </a:spcAft>
              <a:buClr>
                <a:schemeClr val="dk1"/>
              </a:buClr>
              <a:buSzPts val="3000"/>
              <a:buFont typeface="Raleway ExtraBold"/>
              <a:buNone/>
              <a:defRPr b="0" i="0" sz="3000" u="none" cap="none" strike="noStrike">
                <a:solidFill>
                  <a:schemeClr val="dk1"/>
                </a:solidFill>
                <a:latin typeface="Raleway ExtraBold"/>
                <a:ea typeface="Raleway ExtraBold"/>
                <a:cs typeface="Raleway ExtraBold"/>
                <a:sym typeface="Raleway ExtraBold"/>
              </a:defRPr>
            </a:lvl5pPr>
            <a:lvl6pPr lvl="5" marR="0" rtl="0" algn="l">
              <a:lnSpc>
                <a:spcPct val="100000"/>
              </a:lnSpc>
              <a:spcBef>
                <a:spcPts val="0"/>
              </a:spcBef>
              <a:spcAft>
                <a:spcPts val="0"/>
              </a:spcAft>
              <a:buClr>
                <a:schemeClr val="dk1"/>
              </a:buClr>
              <a:buSzPts val="3000"/>
              <a:buFont typeface="Raleway ExtraBold"/>
              <a:buNone/>
              <a:defRPr b="0" i="0" sz="3000" u="none" cap="none" strike="noStrike">
                <a:solidFill>
                  <a:schemeClr val="dk1"/>
                </a:solidFill>
                <a:latin typeface="Raleway ExtraBold"/>
                <a:ea typeface="Raleway ExtraBold"/>
                <a:cs typeface="Raleway ExtraBold"/>
                <a:sym typeface="Raleway ExtraBold"/>
              </a:defRPr>
            </a:lvl6pPr>
            <a:lvl7pPr lvl="6" marR="0" rtl="0" algn="l">
              <a:lnSpc>
                <a:spcPct val="100000"/>
              </a:lnSpc>
              <a:spcBef>
                <a:spcPts val="0"/>
              </a:spcBef>
              <a:spcAft>
                <a:spcPts val="0"/>
              </a:spcAft>
              <a:buClr>
                <a:schemeClr val="dk1"/>
              </a:buClr>
              <a:buSzPts val="3000"/>
              <a:buFont typeface="Raleway ExtraBold"/>
              <a:buNone/>
              <a:defRPr b="0" i="0" sz="3000" u="none" cap="none" strike="noStrike">
                <a:solidFill>
                  <a:schemeClr val="dk1"/>
                </a:solidFill>
                <a:latin typeface="Raleway ExtraBold"/>
                <a:ea typeface="Raleway ExtraBold"/>
                <a:cs typeface="Raleway ExtraBold"/>
                <a:sym typeface="Raleway ExtraBold"/>
              </a:defRPr>
            </a:lvl7pPr>
            <a:lvl8pPr lvl="7" marR="0" rtl="0" algn="l">
              <a:lnSpc>
                <a:spcPct val="100000"/>
              </a:lnSpc>
              <a:spcBef>
                <a:spcPts val="0"/>
              </a:spcBef>
              <a:spcAft>
                <a:spcPts val="0"/>
              </a:spcAft>
              <a:buClr>
                <a:schemeClr val="dk1"/>
              </a:buClr>
              <a:buSzPts val="3000"/>
              <a:buFont typeface="Raleway ExtraBold"/>
              <a:buNone/>
              <a:defRPr b="0" i="0" sz="3000" u="none" cap="none" strike="noStrike">
                <a:solidFill>
                  <a:schemeClr val="dk1"/>
                </a:solidFill>
                <a:latin typeface="Raleway ExtraBold"/>
                <a:ea typeface="Raleway ExtraBold"/>
                <a:cs typeface="Raleway ExtraBold"/>
                <a:sym typeface="Raleway ExtraBold"/>
              </a:defRPr>
            </a:lvl8pPr>
            <a:lvl9pPr lvl="8" marR="0" rtl="0" algn="l">
              <a:lnSpc>
                <a:spcPct val="100000"/>
              </a:lnSpc>
              <a:spcBef>
                <a:spcPts val="0"/>
              </a:spcBef>
              <a:spcAft>
                <a:spcPts val="0"/>
              </a:spcAft>
              <a:buClr>
                <a:schemeClr val="dk1"/>
              </a:buClr>
              <a:buSzPts val="3000"/>
              <a:buFont typeface="Raleway ExtraBold"/>
              <a:buNone/>
              <a:defRPr b="0" i="0" sz="3000" u="none" cap="none" strike="noStrike">
                <a:solidFill>
                  <a:schemeClr val="dk1"/>
                </a:solidFill>
                <a:latin typeface="Raleway ExtraBold"/>
                <a:ea typeface="Raleway ExtraBold"/>
                <a:cs typeface="Raleway ExtraBold"/>
                <a:sym typeface="Raleway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1pPr>
            <a:lvl2pPr indent="-304800" lvl="1" marL="914400" marR="0" rtl="0" algn="l">
              <a:lnSpc>
                <a:spcPct val="100000"/>
              </a:lnSpc>
              <a:spcBef>
                <a:spcPts val="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2pPr>
            <a:lvl3pPr indent="-304800" lvl="2" marL="1371600" marR="0" rtl="0" algn="l">
              <a:lnSpc>
                <a:spcPct val="100000"/>
              </a:lnSpc>
              <a:spcBef>
                <a:spcPts val="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3pPr>
            <a:lvl4pPr indent="-304800" lvl="3" marL="1828800" marR="0" rtl="0" algn="l">
              <a:lnSpc>
                <a:spcPct val="100000"/>
              </a:lnSpc>
              <a:spcBef>
                <a:spcPts val="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4pPr>
            <a:lvl5pPr indent="-304800" lvl="4" marL="2286000" marR="0" rtl="0" algn="l">
              <a:lnSpc>
                <a:spcPct val="100000"/>
              </a:lnSpc>
              <a:spcBef>
                <a:spcPts val="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5pPr>
            <a:lvl6pPr indent="-304800" lvl="5" marL="2743200" marR="0" rtl="0" algn="l">
              <a:lnSpc>
                <a:spcPct val="100000"/>
              </a:lnSpc>
              <a:spcBef>
                <a:spcPts val="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6pPr>
            <a:lvl7pPr indent="-304800" lvl="6" marL="3200400" marR="0" rtl="0" algn="l">
              <a:lnSpc>
                <a:spcPct val="100000"/>
              </a:lnSpc>
              <a:spcBef>
                <a:spcPts val="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7pPr>
            <a:lvl8pPr indent="-304800" lvl="7" marL="3657600" marR="0" rtl="0" algn="l">
              <a:lnSpc>
                <a:spcPct val="100000"/>
              </a:lnSpc>
              <a:spcBef>
                <a:spcPts val="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8pPr>
            <a:lvl9pPr indent="-304800" lvl="8" marL="4114800" marR="0" rtl="0" algn="l">
              <a:lnSpc>
                <a:spcPct val="100000"/>
              </a:lnSpc>
              <a:spcBef>
                <a:spcPts val="0"/>
              </a:spcBef>
              <a:spcAft>
                <a:spcPts val="0"/>
              </a:spcAft>
              <a:buClr>
                <a:schemeClr val="dk1"/>
              </a:buClr>
              <a:buSzPts val="1200"/>
              <a:buFont typeface="Raleway Medium"/>
              <a:buChar char="■"/>
              <a:defRPr b="0" i="0" sz="1200" u="none" cap="none" strike="noStrike">
                <a:solidFill>
                  <a:schemeClr val="dk1"/>
                </a:solidFill>
                <a:latin typeface="Raleway Medium"/>
                <a:ea typeface="Raleway Medium"/>
                <a:cs typeface="Raleway Medium"/>
                <a:sym typeface="Raleway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pSp>
        <p:nvGrpSpPr>
          <p:cNvPr id="271" name="Google Shape;271;p30"/>
          <p:cNvGrpSpPr/>
          <p:nvPr/>
        </p:nvGrpSpPr>
        <p:grpSpPr>
          <a:xfrm>
            <a:off x="7468800" y="2138"/>
            <a:ext cx="1675200" cy="5139225"/>
            <a:chOff x="7468800" y="0"/>
            <a:chExt cx="1675200" cy="5139225"/>
          </a:xfrm>
        </p:grpSpPr>
        <p:grpSp>
          <p:nvGrpSpPr>
            <p:cNvPr id="272" name="Google Shape;272;p30"/>
            <p:cNvGrpSpPr/>
            <p:nvPr/>
          </p:nvGrpSpPr>
          <p:grpSpPr>
            <a:xfrm>
              <a:off x="7468800" y="0"/>
              <a:ext cx="1675200" cy="5139225"/>
              <a:chOff x="7468800" y="0"/>
              <a:chExt cx="1675200" cy="5139225"/>
            </a:xfrm>
          </p:grpSpPr>
          <p:sp>
            <p:nvSpPr>
              <p:cNvPr id="273" name="Google Shape;273;p30"/>
              <p:cNvSpPr/>
              <p:nvPr/>
            </p:nvSpPr>
            <p:spPr>
              <a:xfrm>
                <a:off x="7468800" y="3464996"/>
                <a:ext cx="1675200" cy="816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74" name="Google Shape;274;p30"/>
              <p:cNvSpPr/>
              <p:nvPr/>
            </p:nvSpPr>
            <p:spPr>
              <a:xfrm>
                <a:off x="7468800" y="4282125"/>
                <a:ext cx="16752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75" name="Google Shape;275;p30"/>
              <p:cNvSpPr/>
              <p:nvPr/>
            </p:nvSpPr>
            <p:spPr>
              <a:xfrm>
                <a:off x="7468800" y="2647875"/>
                <a:ext cx="1675200" cy="816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76" name="Google Shape;276;p30"/>
              <p:cNvSpPr/>
              <p:nvPr/>
            </p:nvSpPr>
            <p:spPr>
              <a:xfrm flipH="1" rot="10800000">
                <a:off x="7468800" y="857329"/>
                <a:ext cx="1675200" cy="816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77" name="Google Shape;277;p30"/>
              <p:cNvSpPr/>
              <p:nvPr/>
            </p:nvSpPr>
            <p:spPr>
              <a:xfrm flipH="1" rot="10800000">
                <a:off x="7468800" y="0"/>
                <a:ext cx="1675200" cy="85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78" name="Google Shape;278;p30"/>
              <p:cNvSpPr/>
              <p:nvPr/>
            </p:nvSpPr>
            <p:spPr>
              <a:xfrm flipH="1" rot="10800000">
                <a:off x="7468800" y="1674450"/>
                <a:ext cx="1675200" cy="816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279" name="Google Shape;279;p30"/>
            <p:cNvSpPr/>
            <p:nvPr/>
          </p:nvSpPr>
          <p:spPr>
            <a:xfrm>
              <a:off x="7468800" y="2491500"/>
              <a:ext cx="16752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pen Sans"/>
                  <a:ea typeface="Open Sans"/>
                  <a:cs typeface="Open Sans"/>
                  <a:sym typeface="Open Sans"/>
                </a:rPr>
                <a:t> </a:t>
              </a:r>
              <a:endParaRPr b="0" i="0" sz="1400" u="none" cap="none" strike="noStrike">
                <a:solidFill>
                  <a:srgbClr val="000000"/>
                </a:solidFill>
                <a:latin typeface="Open Sans"/>
                <a:ea typeface="Open Sans"/>
                <a:cs typeface="Open Sans"/>
                <a:sym typeface="Open Sans"/>
              </a:endParaRPr>
            </a:p>
          </p:txBody>
        </p:sp>
      </p:grpSp>
      <p:sp>
        <p:nvSpPr>
          <p:cNvPr id="280" name="Google Shape;280;p30"/>
          <p:cNvSpPr txBox="1"/>
          <p:nvPr>
            <p:ph type="ctrTitle"/>
          </p:nvPr>
        </p:nvSpPr>
        <p:spPr>
          <a:xfrm>
            <a:off x="713225" y="1506650"/>
            <a:ext cx="6651600" cy="1562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t>Sound Scope</a:t>
            </a:r>
            <a:endParaRPr/>
          </a:p>
          <a:p>
            <a:pPr indent="0" lvl="0" marL="0" rtl="0" algn="l">
              <a:lnSpc>
                <a:spcPct val="100000"/>
              </a:lnSpc>
              <a:spcBef>
                <a:spcPts val="0"/>
              </a:spcBef>
              <a:spcAft>
                <a:spcPts val="0"/>
              </a:spcAft>
              <a:buSzPts val="5200"/>
              <a:buNone/>
            </a:pPr>
            <a:r>
              <a:rPr b="1" lang="en" sz="2000">
                <a:solidFill>
                  <a:srgbClr val="434343"/>
                </a:solidFill>
                <a:latin typeface="Roboto"/>
                <a:ea typeface="Roboto"/>
                <a:cs typeface="Roboto"/>
                <a:sym typeface="Roboto"/>
              </a:rPr>
              <a:t>Statistical Perspectives on Music Preferences: An Analysis of MLHD</a:t>
            </a:r>
            <a:endParaRPr sz="6000"/>
          </a:p>
        </p:txBody>
      </p:sp>
      <p:sp>
        <p:nvSpPr>
          <p:cNvPr id="281" name="Google Shape;281;p30"/>
          <p:cNvSpPr txBox="1"/>
          <p:nvPr>
            <p:ph idx="1" type="subTitle"/>
          </p:nvPr>
        </p:nvSpPr>
        <p:spPr>
          <a:xfrm>
            <a:off x="713225" y="3449750"/>
            <a:ext cx="3926400" cy="4146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Team Member: Keyu, Santiago, Qinuo</a:t>
            </a:r>
            <a:endParaRPr/>
          </a:p>
        </p:txBody>
      </p:sp>
      <p:sp>
        <p:nvSpPr>
          <p:cNvPr id="282" name="Google Shape;282;p30"/>
          <p:cNvSpPr/>
          <p:nvPr/>
        </p:nvSpPr>
        <p:spPr>
          <a:xfrm>
            <a:off x="713225" y="773013"/>
            <a:ext cx="1449900" cy="160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sz="2300"/>
              <a:t>Propensity Score Matching (PSM):</a:t>
            </a:r>
            <a:endParaRPr sz="1100">
              <a:solidFill>
                <a:srgbClr val="000000"/>
              </a:solidFill>
              <a:latin typeface="Arial"/>
              <a:ea typeface="Arial"/>
              <a:cs typeface="Arial"/>
              <a:sym typeface="Arial"/>
            </a:endParaRPr>
          </a:p>
          <a:p>
            <a:pPr indent="0" lvl="0" marL="0" rtl="0" algn="l">
              <a:spcBef>
                <a:spcPts val="0"/>
              </a:spcBef>
              <a:spcAft>
                <a:spcPts val="0"/>
              </a:spcAft>
              <a:buSzPts val="3000"/>
              <a:buNone/>
            </a:pPr>
            <a:r>
              <a:t/>
            </a:r>
            <a:endParaRPr sz="2300"/>
          </a:p>
          <a:p>
            <a:pPr indent="0" lvl="0" marL="0" rtl="0" algn="l">
              <a:lnSpc>
                <a:spcPct val="100000"/>
              </a:lnSpc>
              <a:spcBef>
                <a:spcPts val="0"/>
              </a:spcBef>
              <a:spcAft>
                <a:spcPts val="0"/>
              </a:spcAft>
              <a:buSzPts val="3000"/>
              <a:buNone/>
            </a:pPr>
            <a:r>
              <a:t/>
            </a:r>
            <a:endParaRPr sz="2300"/>
          </a:p>
        </p:txBody>
      </p:sp>
      <p:sp>
        <p:nvSpPr>
          <p:cNvPr id="349" name="Google Shape;349;p39"/>
          <p:cNvSpPr txBox="1"/>
          <p:nvPr>
            <p:ph idx="1" type="subTitle"/>
          </p:nvPr>
        </p:nvSpPr>
        <p:spPr>
          <a:xfrm>
            <a:off x="156750" y="1093050"/>
            <a:ext cx="5094300" cy="295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Goal</a:t>
            </a:r>
            <a:r>
              <a:rPr lang="en" sz="1100">
                <a:solidFill>
                  <a:srgbClr val="000000"/>
                </a:solidFill>
                <a:latin typeface="Arial"/>
                <a:ea typeface="Arial"/>
                <a:cs typeface="Arial"/>
                <a:sym typeface="Arial"/>
              </a:rPr>
              <a:t>: Compare male and female users with similar characteristics to isolate gender’s effect on listening behavior.</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Steps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Matched male (treatment) and female (control) users based on age, mainstreamness, and exploratoryness.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Created 103,806 matched pairs, resulting in a balanced dataset of 207,612 users.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Conducted balance tests to validate the matching process:</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Before matching: Significant differences between males and females (e.g., </a:t>
            </a:r>
            <a:r>
              <a:rPr b="1" lang="en" sz="1100">
                <a:solidFill>
                  <a:srgbClr val="000000"/>
                </a:solidFill>
                <a:latin typeface="Arial"/>
                <a:ea typeface="Arial"/>
                <a:cs typeface="Arial"/>
                <a:sym typeface="Arial"/>
              </a:rPr>
              <a:t>t-stat for age = 92.756</a:t>
            </a:r>
            <a:r>
              <a:rPr lang="en" sz="1100">
                <a:solidFill>
                  <a:srgbClr val="000000"/>
                </a:solidFill>
                <a:latin typeface="Arial"/>
                <a:ea typeface="Arial"/>
                <a:cs typeface="Arial"/>
                <a:sym typeface="Arial"/>
              </a:rPr>
              <a:t>, p &lt; 0.001). </a:t>
            </a:r>
            <a:r>
              <a:rPr lang="en" sz="1100">
                <a:solidFill>
                  <a:srgbClr val="000000"/>
                </a:solidFill>
                <a:latin typeface="Arial"/>
                <a:ea typeface="Arial"/>
                <a:cs typeface="Arial"/>
                <a:sym typeface="Arial"/>
              </a:rPr>
              <a:t> Meaning males and females weren’t directly comparable.</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After matching: Groups were well-balanced and differences eliminated (</a:t>
            </a:r>
            <a:r>
              <a:rPr b="1" lang="en" sz="1100">
                <a:solidFill>
                  <a:srgbClr val="000000"/>
                </a:solidFill>
                <a:latin typeface="Arial"/>
                <a:ea typeface="Arial"/>
                <a:cs typeface="Arial"/>
                <a:sym typeface="Arial"/>
              </a:rPr>
              <a:t>t-stat for age = 0.072</a:t>
            </a:r>
            <a:r>
              <a:rPr lang="en" sz="1100">
                <a:solidFill>
                  <a:srgbClr val="000000"/>
                </a:solidFill>
                <a:latin typeface="Arial"/>
                <a:ea typeface="Arial"/>
                <a:cs typeface="Arial"/>
                <a:sym typeface="Arial"/>
              </a:rPr>
              <a:t>, p = 0.943).</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Purpose:</a:t>
            </a:r>
            <a:r>
              <a:rPr lang="en" sz="1100">
                <a:solidFill>
                  <a:srgbClr val="000000"/>
                </a:solidFill>
                <a:latin typeface="Arial"/>
                <a:ea typeface="Arial"/>
                <a:cs typeface="Arial"/>
                <a:sym typeface="Arial"/>
              </a:rPr>
              <a:t> This allows us to isolate the effect of gender on listening behavior without bias from other factors like age or music preferences.</a:t>
            </a:r>
            <a:endParaRPr b="1" sz="13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p>
        </p:txBody>
      </p:sp>
      <p:grpSp>
        <p:nvGrpSpPr>
          <p:cNvPr id="350" name="Google Shape;350;p39"/>
          <p:cNvGrpSpPr/>
          <p:nvPr/>
        </p:nvGrpSpPr>
        <p:grpSpPr>
          <a:xfrm>
            <a:off x="5682519" y="1034032"/>
            <a:ext cx="2553976" cy="3531163"/>
            <a:chOff x="5674800" y="1080875"/>
            <a:chExt cx="2638950" cy="3648650"/>
          </a:xfrm>
        </p:grpSpPr>
        <p:pic>
          <p:nvPicPr>
            <p:cNvPr id="351" name="Google Shape;351;p39"/>
            <p:cNvPicPr preferRelativeResize="0"/>
            <p:nvPr/>
          </p:nvPicPr>
          <p:blipFill>
            <a:blip r:embed="rId3">
              <a:alphaModFix/>
            </a:blip>
            <a:stretch>
              <a:fillRect/>
            </a:stretch>
          </p:blipFill>
          <p:spPr>
            <a:xfrm>
              <a:off x="5674800" y="1080875"/>
              <a:ext cx="2638950" cy="2360825"/>
            </a:xfrm>
            <a:prstGeom prst="rect">
              <a:avLst/>
            </a:prstGeom>
            <a:noFill/>
            <a:ln>
              <a:noFill/>
            </a:ln>
          </p:spPr>
        </p:pic>
        <p:pic>
          <p:nvPicPr>
            <p:cNvPr id="352" name="Google Shape;352;p39"/>
            <p:cNvPicPr preferRelativeResize="0"/>
            <p:nvPr/>
          </p:nvPicPr>
          <p:blipFill>
            <a:blip r:embed="rId4">
              <a:alphaModFix/>
            </a:blip>
            <a:stretch>
              <a:fillRect/>
            </a:stretch>
          </p:blipFill>
          <p:spPr>
            <a:xfrm>
              <a:off x="5674800" y="3371793"/>
              <a:ext cx="2638950" cy="1357732"/>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sz="2300"/>
              <a:t>Propensity Score Matching (PSM):</a:t>
            </a:r>
            <a:endParaRPr sz="1100">
              <a:solidFill>
                <a:srgbClr val="000000"/>
              </a:solidFill>
              <a:latin typeface="Arial"/>
              <a:ea typeface="Arial"/>
              <a:cs typeface="Arial"/>
              <a:sym typeface="Arial"/>
            </a:endParaRPr>
          </a:p>
          <a:p>
            <a:pPr indent="0" lvl="0" marL="0" rtl="0" algn="l">
              <a:spcBef>
                <a:spcPts val="0"/>
              </a:spcBef>
              <a:spcAft>
                <a:spcPts val="0"/>
              </a:spcAft>
              <a:buSzPts val="3000"/>
              <a:buNone/>
            </a:pPr>
            <a:r>
              <a:t/>
            </a:r>
            <a:endParaRPr sz="2300"/>
          </a:p>
          <a:p>
            <a:pPr indent="0" lvl="0" marL="0" rtl="0" algn="l">
              <a:lnSpc>
                <a:spcPct val="100000"/>
              </a:lnSpc>
              <a:spcBef>
                <a:spcPts val="0"/>
              </a:spcBef>
              <a:spcAft>
                <a:spcPts val="0"/>
              </a:spcAft>
              <a:buSzPts val="3000"/>
              <a:buNone/>
            </a:pPr>
            <a:r>
              <a:t/>
            </a:r>
            <a:endParaRPr sz="2300"/>
          </a:p>
        </p:txBody>
      </p:sp>
      <p:sp>
        <p:nvSpPr>
          <p:cNvPr id="358" name="Google Shape;358;p40"/>
          <p:cNvSpPr txBox="1"/>
          <p:nvPr>
            <p:ph idx="1" type="subTitle"/>
          </p:nvPr>
        </p:nvSpPr>
        <p:spPr>
          <a:xfrm>
            <a:off x="0" y="1034025"/>
            <a:ext cx="4754400" cy="141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Findings:</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The </a:t>
            </a:r>
            <a:r>
              <a:rPr b="1" lang="en" sz="1100">
                <a:solidFill>
                  <a:srgbClr val="000000"/>
                </a:solidFill>
                <a:latin typeface="Arial"/>
                <a:ea typeface="Arial"/>
                <a:cs typeface="Arial"/>
                <a:sym typeface="Arial"/>
              </a:rPr>
              <a:t>Average Treatment Effect (ATE) </a:t>
            </a:r>
            <a:r>
              <a:rPr lang="en" sz="1100">
                <a:solidFill>
                  <a:srgbClr val="000000"/>
                </a:solidFill>
                <a:latin typeface="Arial"/>
                <a:ea typeface="Arial"/>
                <a:cs typeface="Arial"/>
                <a:sym typeface="Arial"/>
              </a:rPr>
              <a:t> was </a:t>
            </a:r>
            <a:r>
              <a:rPr b="1" lang="en" sz="1100">
                <a:solidFill>
                  <a:srgbClr val="000000"/>
                </a:solidFill>
                <a:latin typeface="Arial"/>
                <a:ea typeface="Arial"/>
                <a:cs typeface="Arial"/>
                <a:sym typeface="Arial"/>
              </a:rPr>
              <a:t>+107 tracks/month</a:t>
            </a:r>
            <a:r>
              <a:rPr lang="en" sz="1100">
                <a:solidFill>
                  <a:srgbClr val="000000"/>
                </a:solidFill>
                <a:latin typeface="Arial"/>
                <a:ea typeface="Arial"/>
                <a:cs typeface="Arial"/>
                <a:sym typeface="Arial"/>
              </a:rPr>
              <a:t>, meaning:</a:t>
            </a:r>
            <a:endParaRPr sz="1100">
              <a:solidFill>
                <a:srgbClr val="000000"/>
              </a:solidFill>
              <a:latin typeface="Arial"/>
              <a:ea typeface="Arial"/>
              <a:cs typeface="Arial"/>
              <a:sym typeface="Arial"/>
            </a:endParaRPr>
          </a:p>
          <a:p>
            <a:pPr indent="-298450" lvl="1" marL="914400" rtl="0" algn="ctr">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On average, male users listen to 107 more tracks per month than matched female users.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Post-matching balance tests confirmed the groups were comparable, reducing bias in the estimate.</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Significance:</a:t>
            </a:r>
            <a:endParaRPr sz="1100">
              <a:solidFill>
                <a:srgbClr val="000000"/>
              </a:solidFill>
              <a:latin typeface="Arial"/>
              <a:ea typeface="Arial"/>
              <a:cs typeface="Arial"/>
              <a:sym typeface="Arial"/>
            </a:endParaRPr>
          </a:p>
          <a:p>
            <a:pPr indent="-298450" lvl="1" marL="914400" rtl="0" algn="ctr">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ATE highlights a clear gender difference in listening behavior after controlling for confounders, suggesting gender plays a notable role in engagement.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Key Takeaway:</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DAG helped identify confounders, and propensity score matching successfully created balanced groups. This allowed for a robust causal analysis, showing that gender significantly influences listening behavior, with males being more engaged than females.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b="1" sz="1100">
              <a:solidFill>
                <a:srgbClr val="000000"/>
              </a:solidFill>
              <a:latin typeface="Arial"/>
              <a:ea typeface="Arial"/>
              <a:cs typeface="Arial"/>
              <a:sym typeface="Arial"/>
            </a:endParaRPr>
          </a:p>
        </p:txBody>
      </p:sp>
      <p:pic>
        <p:nvPicPr>
          <p:cNvPr id="359" name="Google Shape;359;p40"/>
          <p:cNvPicPr preferRelativeResize="0"/>
          <p:nvPr/>
        </p:nvPicPr>
        <p:blipFill>
          <a:blip r:embed="rId3">
            <a:alphaModFix/>
          </a:blip>
          <a:stretch>
            <a:fillRect/>
          </a:stretch>
        </p:blipFill>
        <p:spPr>
          <a:xfrm>
            <a:off x="5072225" y="998250"/>
            <a:ext cx="1787950" cy="1769882"/>
          </a:xfrm>
          <a:prstGeom prst="rect">
            <a:avLst/>
          </a:prstGeom>
          <a:noFill/>
          <a:ln>
            <a:noFill/>
          </a:ln>
        </p:spPr>
      </p:pic>
      <p:pic>
        <p:nvPicPr>
          <p:cNvPr id="360" name="Google Shape;360;p40"/>
          <p:cNvPicPr preferRelativeResize="0"/>
          <p:nvPr/>
        </p:nvPicPr>
        <p:blipFill>
          <a:blip r:embed="rId4">
            <a:alphaModFix/>
          </a:blip>
          <a:stretch>
            <a:fillRect/>
          </a:stretch>
        </p:blipFill>
        <p:spPr>
          <a:xfrm>
            <a:off x="5210950" y="2832025"/>
            <a:ext cx="1787950" cy="1778536"/>
          </a:xfrm>
          <a:prstGeom prst="rect">
            <a:avLst/>
          </a:prstGeom>
          <a:noFill/>
          <a:ln>
            <a:noFill/>
          </a:ln>
        </p:spPr>
      </p:pic>
      <p:pic>
        <p:nvPicPr>
          <p:cNvPr id="361" name="Google Shape;361;p40"/>
          <p:cNvPicPr preferRelativeResize="0"/>
          <p:nvPr/>
        </p:nvPicPr>
        <p:blipFill>
          <a:blip r:embed="rId5">
            <a:alphaModFix/>
          </a:blip>
          <a:stretch>
            <a:fillRect/>
          </a:stretch>
        </p:blipFill>
        <p:spPr>
          <a:xfrm>
            <a:off x="7112875" y="1716277"/>
            <a:ext cx="1843475" cy="1882075"/>
          </a:xfrm>
          <a:prstGeom prst="rect">
            <a:avLst/>
          </a:prstGeom>
          <a:noFill/>
          <a:ln>
            <a:noFill/>
          </a:ln>
        </p:spPr>
      </p:pic>
      <p:sp>
        <p:nvSpPr>
          <p:cNvPr id="362" name="Google Shape;362;p40"/>
          <p:cNvSpPr txBox="1"/>
          <p:nvPr/>
        </p:nvSpPr>
        <p:spPr>
          <a:xfrm>
            <a:off x="7253650" y="919925"/>
            <a:ext cx="10338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leway Medium"/>
                <a:ea typeface="Raleway Medium"/>
                <a:cs typeface="Raleway Medium"/>
                <a:sym typeface="Raleway Medium"/>
              </a:rPr>
              <a:t>Covariates Distribution</a:t>
            </a:r>
            <a:endParaRPr sz="1200">
              <a:solidFill>
                <a:schemeClr val="dk1"/>
              </a:solidFill>
              <a:latin typeface="Raleway Medium"/>
              <a:ea typeface="Raleway Medium"/>
              <a:cs typeface="Raleway Medium"/>
              <a:sym typeface="Raleway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sz="2300"/>
              <a:t>Model Diagnostics</a:t>
            </a:r>
            <a:endParaRPr sz="1100">
              <a:solidFill>
                <a:srgbClr val="000000"/>
              </a:solidFill>
              <a:latin typeface="Arial"/>
              <a:ea typeface="Arial"/>
              <a:cs typeface="Arial"/>
              <a:sym typeface="Arial"/>
            </a:endParaRPr>
          </a:p>
          <a:p>
            <a:pPr indent="0" lvl="0" marL="0" rtl="0" algn="l">
              <a:spcBef>
                <a:spcPts val="0"/>
              </a:spcBef>
              <a:spcAft>
                <a:spcPts val="0"/>
              </a:spcAft>
              <a:buSzPts val="3000"/>
              <a:buNone/>
            </a:pPr>
            <a:r>
              <a:t/>
            </a:r>
            <a:endParaRPr sz="2300"/>
          </a:p>
          <a:p>
            <a:pPr indent="0" lvl="0" marL="0" rtl="0" algn="l">
              <a:lnSpc>
                <a:spcPct val="100000"/>
              </a:lnSpc>
              <a:spcBef>
                <a:spcPts val="0"/>
              </a:spcBef>
              <a:spcAft>
                <a:spcPts val="0"/>
              </a:spcAft>
              <a:buSzPts val="3000"/>
              <a:buNone/>
            </a:pPr>
            <a:r>
              <a:t/>
            </a:r>
            <a:endParaRPr sz="2300"/>
          </a:p>
        </p:txBody>
      </p:sp>
      <p:sp>
        <p:nvSpPr>
          <p:cNvPr id="368" name="Google Shape;368;p41"/>
          <p:cNvSpPr txBox="1"/>
          <p:nvPr>
            <p:ph idx="1" type="subTitle"/>
          </p:nvPr>
        </p:nvSpPr>
        <p:spPr>
          <a:xfrm>
            <a:off x="0" y="1034025"/>
            <a:ext cx="5649900" cy="141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White’s Test for Heteroskedasticity:</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What we found:</a:t>
            </a:r>
            <a:r>
              <a:rPr lang="en" sz="1100">
                <a:solidFill>
                  <a:srgbClr val="000000"/>
                </a:solidFill>
                <a:latin typeface="Arial"/>
                <a:ea typeface="Arial"/>
                <a:cs typeface="Arial"/>
                <a:sym typeface="Arial"/>
              </a:rPr>
              <a:t> Variance of errors changes across predictions, the model is </a:t>
            </a:r>
            <a:r>
              <a:rPr b="1" lang="en" sz="1100">
                <a:solidFill>
                  <a:srgbClr val="000000"/>
                </a:solidFill>
                <a:latin typeface="Arial"/>
                <a:ea typeface="Arial"/>
                <a:cs typeface="Arial"/>
                <a:sym typeface="Arial"/>
              </a:rPr>
              <a:t>heteroskedastic</a:t>
            </a:r>
            <a:r>
              <a:rPr lang="en" sz="1100">
                <a:solidFill>
                  <a:srgbClr val="000000"/>
                </a:solidFill>
                <a:latin typeface="Arial"/>
                <a:ea typeface="Arial"/>
                <a:cs typeface="Arial"/>
                <a:sym typeface="Arial"/>
              </a:rPr>
              <a:t> (p &lt; 0.001).</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Solution:</a:t>
            </a:r>
            <a:r>
              <a:rPr lang="en" sz="1100">
                <a:solidFill>
                  <a:srgbClr val="000000"/>
                </a:solidFill>
                <a:latin typeface="Arial"/>
                <a:ea typeface="Arial"/>
                <a:cs typeface="Arial"/>
                <a:sym typeface="Arial"/>
              </a:rPr>
              <a:t> Using </a:t>
            </a:r>
            <a:r>
              <a:rPr b="1" lang="en" sz="1100">
                <a:solidFill>
                  <a:srgbClr val="000000"/>
                </a:solidFill>
                <a:latin typeface="Arial"/>
                <a:ea typeface="Arial"/>
                <a:cs typeface="Arial"/>
                <a:sym typeface="Arial"/>
              </a:rPr>
              <a:t>robust standard errors</a:t>
            </a:r>
            <a:r>
              <a:rPr lang="en" sz="1100">
                <a:solidFill>
                  <a:srgbClr val="000000"/>
                </a:solidFill>
                <a:latin typeface="Arial"/>
                <a:ea typeface="Arial"/>
                <a:cs typeface="Arial"/>
                <a:sym typeface="Arial"/>
              </a:rPr>
              <a:t> accounts for the unequal error variance, making the results (p-values and confidence intervals) accurate and reliable even in the presence of heteroskedasticity</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2. Variance Inflation Factors (VIF):</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What we found:</a:t>
            </a:r>
            <a:r>
              <a:rPr lang="en" sz="1100">
                <a:solidFill>
                  <a:srgbClr val="000000"/>
                </a:solidFill>
                <a:latin typeface="Arial"/>
                <a:ea typeface="Arial"/>
                <a:cs typeface="Arial"/>
                <a:sym typeface="Arial"/>
              </a:rPr>
              <a:t> Predictors like </a:t>
            </a:r>
            <a:r>
              <a:rPr b="1" lang="en" sz="1100">
                <a:solidFill>
                  <a:srgbClr val="000000"/>
                </a:solidFill>
                <a:latin typeface="Arial"/>
                <a:ea typeface="Arial"/>
                <a:cs typeface="Arial"/>
                <a:sym typeface="Arial"/>
              </a:rPr>
              <a:t>age</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mainstreamness</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exploratoryness</a:t>
            </a:r>
            <a:r>
              <a:rPr lang="en" sz="1100">
                <a:solidFill>
                  <a:srgbClr val="000000"/>
                </a:solidFill>
                <a:latin typeface="Arial"/>
                <a:ea typeface="Arial"/>
                <a:cs typeface="Arial"/>
                <a:sym typeface="Arial"/>
              </a:rPr>
              <a:t> have very low overlap (VIF &lt; 1.2).  indicating minimal multicollinearity, meaning the predictors are mostly independent.</a:t>
            </a:r>
            <a:endParaRPr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b="1" sz="1100">
              <a:solidFill>
                <a:srgbClr val="000000"/>
              </a:solidFill>
              <a:latin typeface="Arial"/>
              <a:ea typeface="Arial"/>
              <a:cs typeface="Arial"/>
              <a:sym typeface="Arial"/>
            </a:endParaRPr>
          </a:p>
        </p:txBody>
      </p:sp>
      <p:grpSp>
        <p:nvGrpSpPr>
          <p:cNvPr id="369" name="Google Shape;369;p41"/>
          <p:cNvGrpSpPr/>
          <p:nvPr/>
        </p:nvGrpSpPr>
        <p:grpSpPr>
          <a:xfrm>
            <a:off x="5810450" y="539488"/>
            <a:ext cx="2810875" cy="3992534"/>
            <a:chOff x="5427825" y="734463"/>
            <a:chExt cx="2810875" cy="3992534"/>
          </a:xfrm>
        </p:grpSpPr>
        <p:pic>
          <p:nvPicPr>
            <p:cNvPr id="370" name="Google Shape;370;p41"/>
            <p:cNvPicPr preferRelativeResize="0"/>
            <p:nvPr/>
          </p:nvPicPr>
          <p:blipFill>
            <a:blip r:embed="rId3">
              <a:alphaModFix/>
            </a:blip>
            <a:stretch>
              <a:fillRect/>
            </a:stretch>
          </p:blipFill>
          <p:spPr>
            <a:xfrm>
              <a:off x="5427825" y="734463"/>
              <a:ext cx="2810875" cy="2013325"/>
            </a:xfrm>
            <a:prstGeom prst="rect">
              <a:avLst/>
            </a:prstGeom>
            <a:noFill/>
            <a:ln>
              <a:noFill/>
            </a:ln>
          </p:spPr>
        </p:pic>
        <p:pic>
          <p:nvPicPr>
            <p:cNvPr id="371" name="Google Shape;371;p41"/>
            <p:cNvPicPr preferRelativeResize="0"/>
            <p:nvPr/>
          </p:nvPicPr>
          <p:blipFill>
            <a:blip r:embed="rId4">
              <a:alphaModFix/>
            </a:blip>
            <a:stretch>
              <a:fillRect/>
            </a:stretch>
          </p:blipFill>
          <p:spPr>
            <a:xfrm>
              <a:off x="5427825" y="2747800"/>
              <a:ext cx="2810875" cy="197919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sz="2300"/>
              <a:t>Model Diagnostics</a:t>
            </a:r>
            <a:endParaRPr sz="1100">
              <a:solidFill>
                <a:srgbClr val="000000"/>
              </a:solidFill>
              <a:latin typeface="Arial"/>
              <a:ea typeface="Arial"/>
              <a:cs typeface="Arial"/>
              <a:sym typeface="Arial"/>
            </a:endParaRPr>
          </a:p>
          <a:p>
            <a:pPr indent="0" lvl="0" marL="0" rtl="0" algn="l">
              <a:spcBef>
                <a:spcPts val="0"/>
              </a:spcBef>
              <a:spcAft>
                <a:spcPts val="0"/>
              </a:spcAft>
              <a:buSzPts val="3000"/>
              <a:buNone/>
            </a:pPr>
            <a:r>
              <a:t/>
            </a:r>
            <a:endParaRPr sz="2300"/>
          </a:p>
          <a:p>
            <a:pPr indent="0" lvl="0" marL="0" rtl="0" algn="l">
              <a:lnSpc>
                <a:spcPct val="100000"/>
              </a:lnSpc>
              <a:spcBef>
                <a:spcPts val="0"/>
              </a:spcBef>
              <a:spcAft>
                <a:spcPts val="0"/>
              </a:spcAft>
              <a:buSzPts val="3000"/>
              <a:buNone/>
            </a:pPr>
            <a:r>
              <a:t/>
            </a:r>
            <a:endParaRPr sz="2300"/>
          </a:p>
        </p:txBody>
      </p:sp>
      <p:sp>
        <p:nvSpPr>
          <p:cNvPr id="377" name="Google Shape;377;p42"/>
          <p:cNvSpPr txBox="1"/>
          <p:nvPr>
            <p:ph idx="1" type="subTitle"/>
          </p:nvPr>
        </p:nvSpPr>
        <p:spPr>
          <a:xfrm>
            <a:off x="146550" y="1112200"/>
            <a:ext cx="5405700" cy="141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Key Findings: </a:t>
            </a:r>
            <a:r>
              <a:rPr lang="en" sz="1100">
                <a:solidFill>
                  <a:srgbClr val="000000"/>
                </a:solidFill>
                <a:latin typeface="Arial"/>
                <a:ea typeface="Arial"/>
                <a:cs typeface="Arial"/>
                <a:sym typeface="Arial"/>
              </a:rPr>
              <a:t>In analyzing the diagnostic results, I found several important insights. The model summary reveals significant relationships between all predictors and listening behavior, with all p-values below 0.001.</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Age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Older users listen slightly less (-0.99 tracks/month), showing a modest negative effect.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This aligns with broader trends where younger users are typically more engaged.</a:t>
            </a:r>
            <a:endParaRPr sz="1100">
              <a:solidFill>
                <a:srgbClr val="000000"/>
              </a:solidFill>
              <a:latin typeface="Arial"/>
              <a:ea typeface="Arial"/>
              <a:cs typeface="Arial"/>
              <a:sym typeface="Arial"/>
            </a:endParaRPr>
          </a:p>
          <a:p>
            <a:pPr indent="0" lvl="0" marL="0" rtl="0" algn="l">
              <a:lnSpc>
                <a:spcPct val="115000"/>
              </a:lnSpc>
              <a:spcBef>
                <a:spcPts val="200"/>
              </a:spcBef>
              <a:spcAft>
                <a:spcPts val="0"/>
              </a:spcAft>
              <a:buNone/>
            </a:pPr>
            <a:r>
              <a:rPr b="1" lang="en" sz="1100">
                <a:solidFill>
                  <a:srgbClr val="000000"/>
                </a:solidFill>
                <a:latin typeface="Arial"/>
                <a:ea typeface="Arial"/>
                <a:cs typeface="Arial"/>
                <a:sym typeface="Arial"/>
              </a:rPr>
              <a:t>Mainstreamness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 strong negative effect (-547 tracks/month) suggests users who prefer mainstream music are far less active than those with other preferences. This could mean mainstream users are less engaged overall.</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100">
                <a:solidFill>
                  <a:srgbClr val="000000"/>
                </a:solidFill>
                <a:latin typeface="Arial"/>
                <a:ea typeface="Arial"/>
                <a:cs typeface="Arial"/>
                <a:sym typeface="Arial"/>
              </a:rPr>
              <a:t>Exploratoryness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 negative association (-277 tracks/month) might reflect the complexity of diverse listening behaviors, as high exploratoryness could be tied to sporadic but not sustained engagement.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b="1" sz="1100">
              <a:solidFill>
                <a:srgbClr val="000000"/>
              </a:solidFill>
              <a:latin typeface="Arial"/>
              <a:ea typeface="Arial"/>
              <a:cs typeface="Arial"/>
              <a:sym typeface="Arial"/>
            </a:endParaRPr>
          </a:p>
        </p:txBody>
      </p:sp>
      <p:pic>
        <p:nvPicPr>
          <p:cNvPr id="378" name="Google Shape;378;p42"/>
          <p:cNvPicPr preferRelativeResize="0"/>
          <p:nvPr/>
        </p:nvPicPr>
        <p:blipFill>
          <a:blip r:embed="rId3">
            <a:alphaModFix/>
          </a:blip>
          <a:stretch>
            <a:fillRect/>
          </a:stretch>
        </p:blipFill>
        <p:spPr>
          <a:xfrm>
            <a:off x="5552250" y="1382625"/>
            <a:ext cx="3383601" cy="2141274"/>
          </a:xfrm>
          <a:prstGeom prst="rect">
            <a:avLst/>
          </a:prstGeom>
          <a:noFill/>
          <a:ln>
            <a:noFill/>
          </a:ln>
        </p:spPr>
      </p:pic>
      <p:sp>
        <p:nvSpPr>
          <p:cNvPr id="379" name="Google Shape;379;p42"/>
          <p:cNvSpPr txBox="1"/>
          <p:nvPr/>
        </p:nvSpPr>
        <p:spPr>
          <a:xfrm>
            <a:off x="5756875" y="3705350"/>
            <a:ext cx="2878500" cy="3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200"/>
              </a:spcAft>
              <a:buNone/>
            </a:pPr>
            <a:r>
              <a:rPr b="1" lang="en" sz="1100"/>
              <a:t> (Test Statistic = 914.0839, p-value &lt; 0.001), strongly indicating the presence of heteroskedasticity in the model.</a:t>
            </a:r>
            <a:endParaRPr sz="1200">
              <a:solidFill>
                <a:schemeClr val="dk1"/>
              </a:solidFill>
              <a:latin typeface="Raleway Medium"/>
              <a:ea typeface="Raleway Medium"/>
              <a:cs typeface="Raleway Medium"/>
              <a:sym typeface="Raleway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Demographic Features Prediction</a:t>
            </a:r>
            <a:endParaRPr sz="2300"/>
          </a:p>
        </p:txBody>
      </p:sp>
      <p:graphicFrame>
        <p:nvGraphicFramePr>
          <p:cNvPr id="385" name="Google Shape;385;p43"/>
          <p:cNvGraphicFramePr/>
          <p:nvPr/>
        </p:nvGraphicFramePr>
        <p:xfrm>
          <a:off x="720000" y="1942263"/>
          <a:ext cx="3000000" cy="3000000"/>
        </p:xfrm>
        <a:graphic>
          <a:graphicData uri="http://schemas.openxmlformats.org/drawingml/2006/table">
            <a:tbl>
              <a:tblPr>
                <a:noFill/>
                <a:tableStyleId>{12912F3A-D8C0-4C36-B6AF-95710CE51C25}</a:tableStyleId>
              </a:tblPr>
              <a:tblGrid>
                <a:gridCol w="1284000"/>
                <a:gridCol w="1284000"/>
                <a:gridCol w="1284000"/>
                <a:gridCol w="1284000"/>
                <a:gridCol w="1284000"/>
                <a:gridCol w="1284000"/>
              </a:tblGrid>
              <a:tr h="361525">
                <a:tc>
                  <a:txBody>
                    <a:bodyPr/>
                    <a:lstStyle/>
                    <a:p>
                      <a:pPr indent="0" lvl="0" marL="0" rtl="0" algn="l">
                        <a:spcBef>
                          <a:spcPts val="0"/>
                        </a:spcBef>
                        <a:spcAft>
                          <a:spcPts val="0"/>
                        </a:spcAft>
                        <a:buNone/>
                      </a:pPr>
                      <a:r>
                        <a:rPr b="1" lang="en" sz="1100">
                          <a:solidFill>
                            <a:schemeClr val="lt1"/>
                          </a:solidFill>
                          <a:latin typeface="Raleway"/>
                          <a:ea typeface="Raleway"/>
                          <a:cs typeface="Raleway"/>
                          <a:sym typeface="Raleway"/>
                        </a:rPr>
                        <a:t>Model</a:t>
                      </a:r>
                      <a:endParaRPr b="1" sz="1100">
                        <a:solidFill>
                          <a:schemeClr val="lt1"/>
                        </a:solidFill>
                        <a:latin typeface="Raleway"/>
                        <a:ea typeface="Raleway"/>
                        <a:cs typeface="Raleway"/>
                        <a:sym typeface="Raleway"/>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b="1" lang="en" sz="1100">
                          <a:solidFill>
                            <a:schemeClr val="lt1"/>
                          </a:solidFill>
                          <a:latin typeface="Raleway"/>
                          <a:ea typeface="Raleway"/>
                          <a:cs typeface="Raleway"/>
                          <a:sym typeface="Raleway"/>
                        </a:rPr>
                        <a:t>Accuracy</a:t>
                      </a:r>
                      <a:endParaRPr b="1" sz="1100">
                        <a:solidFill>
                          <a:schemeClr val="lt1"/>
                        </a:solidFill>
                        <a:latin typeface="Raleway"/>
                        <a:ea typeface="Raleway"/>
                        <a:cs typeface="Raleway"/>
                        <a:sym typeface="Raleway"/>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b="1" lang="en" sz="1100">
                          <a:solidFill>
                            <a:schemeClr val="lt1"/>
                          </a:solidFill>
                          <a:latin typeface="Raleway"/>
                          <a:ea typeface="Raleway"/>
                          <a:cs typeface="Raleway"/>
                          <a:sym typeface="Raleway"/>
                        </a:rPr>
                        <a:t>ROC-AUC</a:t>
                      </a:r>
                      <a:endParaRPr b="1" sz="1100">
                        <a:solidFill>
                          <a:schemeClr val="lt1"/>
                        </a:solidFill>
                        <a:latin typeface="Raleway"/>
                        <a:ea typeface="Raleway"/>
                        <a:cs typeface="Raleway"/>
                        <a:sym typeface="Raleway"/>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b="1" lang="en" sz="1100">
                          <a:solidFill>
                            <a:schemeClr val="lt1"/>
                          </a:solidFill>
                          <a:latin typeface="Raleway"/>
                          <a:ea typeface="Raleway"/>
                          <a:cs typeface="Raleway"/>
                          <a:sym typeface="Raleway"/>
                        </a:rPr>
                        <a:t>Precision</a:t>
                      </a:r>
                      <a:endParaRPr b="1" sz="1100">
                        <a:solidFill>
                          <a:schemeClr val="lt1"/>
                        </a:solidFill>
                        <a:latin typeface="Raleway"/>
                        <a:ea typeface="Raleway"/>
                        <a:cs typeface="Raleway"/>
                        <a:sym typeface="Raleway"/>
                      </a:endParaRPr>
                    </a:p>
                    <a:p>
                      <a:pPr indent="0" lvl="0" marL="0" marR="0" rtl="0" algn="l">
                        <a:lnSpc>
                          <a:spcPct val="100000"/>
                        </a:lnSpc>
                        <a:spcBef>
                          <a:spcPts val="0"/>
                        </a:spcBef>
                        <a:spcAft>
                          <a:spcPts val="0"/>
                        </a:spcAft>
                        <a:buNone/>
                      </a:pPr>
                      <a:r>
                        <a:rPr b="1" lang="en" sz="1100">
                          <a:solidFill>
                            <a:schemeClr val="lt1"/>
                          </a:solidFill>
                          <a:latin typeface="Raleway"/>
                          <a:ea typeface="Raleway"/>
                          <a:cs typeface="Raleway"/>
                          <a:sym typeface="Raleway"/>
                        </a:rPr>
                        <a:t>(Class 1)</a:t>
                      </a:r>
                      <a:endParaRPr b="1" sz="1100">
                        <a:solidFill>
                          <a:schemeClr val="lt1"/>
                        </a:solidFill>
                        <a:latin typeface="Raleway"/>
                        <a:ea typeface="Raleway"/>
                        <a:cs typeface="Raleway"/>
                        <a:sym typeface="Raleway"/>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b="1" lang="en" sz="1100">
                          <a:solidFill>
                            <a:schemeClr val="lt1"/>
                          </a:solidFill>
                          <a:latin typeface="Raleway"/>
                          <a:ea typeface="Raleway"/>
                          <a:cs typeface="Raleway"/>
                          <a:sym typeface="Raleway"/>
                        </a:rPr>
                        <a:t>Recall</a:t>
                      </a:r>
                      <a:endParaRPr b="1" sz="1100">
                        <a:solidFill>
                          <a:schemeClr val="lt1"/>
                        </a:solidFill>
                        <a:latin typeface="Raleway"/>
                        <a:ea typeface="Raleway"/>
                        <a:cs typeface="Raleway"/>
                        <a:sym typeface="Raleway"/>
                      </a:endParaRPr>
                    </a:p>
                    <a:p>
                      <a:pPr indent="0" lvl="0" marL="0" marR="0" rtl="0" algn="l">
                        <a:lnSpc>
                          <a:spcPct val="100000"/>
                        </a:lnSpc>
                        <a:spcBef>
                          <a:spcPts val="0"/>
                        </a:spcBef>
                        <a:spcAft>
                          <a:spcPts val="0"/>
                        </a:spcAft>
                        <a:buNone/>
                      </a:pPr>
                      <a:r>
                        <a:rPr b="1" lang="en" sz="1100">
                          <a:solidFill>
                            <a:schemeClr val="lt1"/>
                          </a:solidFill>
                          <a:latin typeface="Raleway"/>
                          <a:ea typeface="Raleway"/>
                          <a:cs typeface="Raleway"/>
                          <a:sym typeface="Raleway"/>
                        </a:rPr>
                        <a:t>(Class 1)</a:t>
                      </a:r>
                      <a:endParaRPr b="1" sz="1100">
                        <a:solidFill>
                          <a:schemeClr val="lt1"/>
                        </a:solidFill>
                        <a:latin typeface="Raleway"/>
                        <a:ea typeface="Raleway"/>
                        <a:cs typeface="Raleway"/>
                        <a:sym typeface="Raleway"/>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b="1" lang="en" sz="1100">
                          <a:solidFill>
                            <a:schemeClr val="lt1"/>
                          </a:solidFill>
                          <a:latin typeface="Raleway"/>
                          <a:ea typeface="Raleway"/>
                          <a:cs typeface="Raleway"/>
                          <a:sym typeface="Raleway"/>
                        </a:rPr>
                        <a:t>F1-Score</a:t>
                      </a:r>
                      <a:endParaRPr b="1" sz="1100">
                        <a:solidFill>
                          <a:schemeClr val="lt1"/>
                        </a:solidFill>
                        <a:latin typeface="Raleway"/>
                        <a:ea typeface="Raleway"/>
                        <a:cs typeface="Raleway"/>
                        <a:sym typeface="Raleway"/>
                      </a:endParaRPr>
                    </a:p>
                    <a:p>
                      <a:pPr indent="0" lvl="0" marL="0" marR="0" rtl="0" algn="l">
                        <a:lnSpc>
                          <a:spcPct val="100000"/>
                        </a:lnSpc>
                        <a:spcBef>
                          <a:spcPts val="0"/>
                        </a:spcBef>
                        <a:spcAft>
                          <a:spcPts val="0"/>
                        </a:spcAft>
                        <a:buNone/>
                      </a:pPr>
                      <a:r>
                        <a:rPr b="1" lang="en" sz="1100">
                          <a:solidFill>
                            <a:schemeClr val="lt1"/>
                          </a:solidFill>
                          <a:latin typeface="Raleway"/>
                          <a:ea typeface="Raleway"/>
                          <a:cs typeface="Raleway"/>
                          <a:sym typeface="Raleway"/>
                        </a:rPr>
                        <a:t>(Class 1)</a:t>
                      </a:r>
                      <a:endParaRPr b="1" sz="1100">
                        <a:solidFill>
                          <a:schemeClr val="lt1"/>
                        </a:solidFill>
                        <a:latin typeface="Raleway"/>
                        <a:ea typeface="Raleway"/>
                        <a:cs typeface="Raleway"/>
                        <a:sym typeface="Raleway"/>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1100">
                          <a:solidFill>
                            <a:schemeClr val="lt1"/>
                          </a:solidFill>
                          <a:latin typeface="Raleway"/>
                          <a:ea typeface="Raleway"/>
                          <a:cs typeface="Raleway"/>
                          <a:sym typeface="Raleway"/>
                        </a:rPr>
                        <a:t>Logistic Regression</a:t>
                      </a:r>
                      <a:endParaRPr b="1" sz="1100">
                        <a:solidFill>
                          <a:schemeClr val="lt1"/>
                        </a:solidFill>
                        <a:latin typeface="Raleway"/>
                        <a:ea typeface="Raleway"/>
                        <a:cs typeface="Raleway"/>
                        <a:sym typeface="Raleway"/>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0.763</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0.765022</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0.778498</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0.940147</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0.851721</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a:solidFill>
                            <a:schemeClr val="lt1"/>
                          </a:solidFill>
                          <a:latin typeface="Raleway"/>
                          <a:ea typeface="Raleway"/>
                          <a:cs typeface="Raleway"/>
                          <a:sym typeface="Raleway"/>
                        </a:rPr>
                        <a:t>Random Forest</a:t>
                      </a:r>
                      <a:endParaRPr b="1" sz="1100">
                        <a:solidFill>
                          <a:schemeClr val="lt1"/>
                        </a:solidFill>
                        <a:latin typeface="Raleway"/>
                        <a:ea typeface="Raleway"/>
                        <a:cs typeface="Raleway"/>
                        <a:sym typeface="Raleway"/>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0.784</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0.798</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0.821</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0.900</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0.858</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a:solidFill>
                            <a:schemeClr val="lt1"/>
                          </a:solidFill>
                          <a:latin typeface="Raleway"/>
                          <a:ea typeface="Raleway"/>
                          <a:cs typeface="Raleway"/>
                          <a:sym typeface="Raleway"/>
                        </a:rPr>
                        <a:t>Gradient Boosting</a:t>
                      </a:r>
                      <a:endParaRPr b="1" sz="1100">
                        <a:solidFill>
                          <a:schemeClr val="lt1"/>
                        </a:solidFill>
                        <a:latin typeface="Raleway"/>
                        <a:ea typeface="Raleway"/>
                        <a:cs typeface="Raleway"/>
                        <a:sym typeface="Raleway"/>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0.790</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0.810</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0.824</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0.902</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0.861</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a:solidFill>
                            <a:schemeClr val="lt1"/>
                          </a:solidFill>
                          <a:latin typeface="Raleway"/>
                          <a:ea typeface="Raleway"/>
                          <a:cs typeface="Raleway"/>
                          <a:sym typeface="Raleway"/>
                        </a:rPr>
                        <a:t>SVM</a:t>
                      </a:r>
                      <a:endParaRPr b="1" sz="1100">
                        <a:solidFill>
                          <a:schemeClr val="lt1"/>
                        </a:solidFill>
                        <a:latin typeface="Raleway"/>
                        <a:ea typeface="Raleway"/>
                        <a:cs typeface="Raleway"/>
                        <a:sym typeface="Raleway"/>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0.724</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0.471901</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0.724</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1.0</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0.839907</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a:solidFill>
                            <a:schemeClr val="lt1"/>
                          </a:solidFill>
                          <a:latin typeface="Raleway"/>
                          <a:ea typeface="Raleway"/>
                          <a:cs typeface="Raleway"/>
                          <a:sym typeface="Raleway"/>
                        </a:rPr>
                        <a:t>KNN</a:t>
                      </a:r>
                      <a:endParaRPr b="1" sz="1100">
                        <a:solidFill>
                          <a:schemeClr val="lt1"/>
                        </a:solidFill>
                        <a:latin typeface="Raleway"/>
                        <a:ea typeface="Raleway"/>
                        <a:cs typeface="Raleway"/>
                        <a:sym typeface="Raleway"/>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0.658</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0.505936</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0.726841</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0.845304</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Raleway Medium"/>
                          <a:ea typeface="Raleway Medium"/>
                          <a:cs typeface="Raleway Medium"/>
                          <a:sym typeface="Raleway Medium"/>
                        </a:rPr>
                        <a:t>0.781609</a:t>
                      </a:r>
                      <a:endParaRPr sz="1000">
                        <a:solidFill>
                          <a:schemeClr val="dk1"/>
                        </a:solidFill>
                        <a:latin typeface="Raleway Medium"/>
                        <a:ea typeface="Raleway Medium"/>
                        <a:cs typeface="Raleway Medium"/>
                        <a:sym typeface="Raleway Medium"/>
                      </a:endParaRPr>
                    </a:p>
                  </a:txBody>
                  <a:tcPr marT="91425" marB="9142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r>
            </a:tbl>
          </a:graphicData>
        </a:graphic>
      </p:graphicFrame>
      <p:grpSp>
        <p:nvGrpSpPr>
          <p:cNvPr id="386" name="Google Shape;386;p43"/>
          <p:cNvGrpSpPr/>
          <p:nvPr/>
        </p:nvGrpSpPr>
        <p:grpSpPr>
          <a:xfrm>
            <a:off x="1713323" y="2525518"/>
            <a:ext cx="216835" cy="238392"/>
            <a:chOff x="720012" y="1557287"/>
            <a:chExt cx="340882" cy="379062"/>
          </a:xfrm>
        </p:grpSpPr>
        <p:sp>
          <p:nvSpPr>
            <p:cNvPr id="387" name="Google Shape;387;p43"/>
            <p:cNvSpPr/>
            <p:nvPr/>
          </p:nvSpPr>
          <p:spPr>
            <a:xfrm>
              <a:off x="812705" y="1813821"/>
              <a:ext cx="156217" cy="66990"/>
            </a:xfrm>
            <a:custGeom>
              <a:rect b="b" l="l" r="r" t="t"/>
              <a:pathLst>
                <a:path extrusionOk="0" h="2416" w="5634">
                  <a:moveTo>
                    <a:pt x="1134" y="1"/>
                  </a:moveTo>
                  <a:lnTo>
                    <a:pt x="805" y="1615"/>
                  </a:lnTo>
                  <a:lnTo>
                    <a:pt x="0" y="1615"/>
                  </a:lnTo>
                  <a:lnTo>
                    <a:pt x="0" y="2416"/>
                  </a:lnTo>
                  <a:lnTo>
                    <a:pt x="5634" y="2416"/>
                  </a:lnTo>
                  <a:lnTo>
                    <a:pt x="5634" y="1615"/>
                  </a:lnTo>
                  <a:lnTo>
                    <a:pt x="4829" y="1615"/>
                  </a:lnTo>
                  <a:lnTo>
                    <a:pt x="4502" y="1"/>
                  </a:lnTo>
                  <a:cubicBezTo>
                    <a:pt x="3973" y="276"/>
                    <a:pt x="3396" y="414"/>
                    <a:pt x="2818" y="414"/>
                  </a:cubicBezTo>
                  <a:cubicBezTo>
                    <a:pt x="2240" y="414"/>
                    <a:pt x="1662" y="276"/>
                    <a:pt x="113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8" name="Google Shape;388;p43"/>
            <p:cNvSpPr/>
            <p:nvPr/>
          </p:nvSpPr>
          <p:spPr>
            <a:xfrm>
              <a:off x="779487" y="1902993"/>
              <a:ext cx="222097" cy="33356"/>
            </a:xfrm>
            <a:custGeom>
              <a:rect b="b" l="l" r="r" t="t"/>
              <a:pathLst>
                <a:path extrusionOk="0" h="1203" w="8010">
                  <a:moveTo>
                    <a:pt x="401" y="0"/>
                  </a:moveTo>
                  <a:lnTo>
                    <a:pt x="0" y="1202"/>
                  </a:lnTo>
                  <a:lnTo>
                    <a:pt x="8009" y="1202"/>
                  </a:lnTo>
                  <a:lnTo>
                    <a:pt x="7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9" name="Google Shape;389;p43"/>
            <p:cNvSpPr/>
            <p:nvPr/>
          </p:nvSpPr>
          <p:spPr>
            <a:xfrm>
              <a:off x="868243" y="1668779"/>
              <a:ext cx="44614" cy="44614"/>
            </a:xfrm>
            <a:custGeom>
              <a:rect b="b" l="l" r="r" t="t"/>
              <a:pathLst>
                <a:path extrusionOk="0" h="1609" w="1609">
                  <a:moveTo>
                    <a:pt x="804" y="0"/>
                  </a:moveTo>
                  <a:cubicBezTo>
                    <a:pt x="360" y="0"/>
                    <a:pt x="0" y="361"/>
                    <a:pt x="0" y="804"/>
                  </a:cubicBezTo>
                  <a:cubicBezTo>
                    <a:pt x="0" y="1248"/>
                    <a:pt x="360" y="1609"/>
                    <a:pt x="804" y="1609"/>
                  </a:cubicBezTo>
                  <a:cubicBezTo>
                    <a:pt x="1248" y="1609"/>
                    <a:pt x="1609" y="1248"/>
                    <a:pt x="1609" y="804"/>
                  </a:cubicBezTo>
                  <a:cubicBezTo>
                    <a:pt x="1609" y="361"/>
                    <a:pt x="1248" y="0"/>
                    <a:pt x="8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0" name="Google Shape;390;p43"/>
            <p:cNvSpPr/>
            <p:nvPr/>
          </p:nvSpPr>
          <p:spPr>
            <a:xfrm>
              <a:off x="790495" y="1623916"/>
              <a:ext cx="200636" cy="178399"/>
            </a:xfrm>
            <a:custGeom>
              <a:rect b="b" l="l" r="r" t="t"/>
              <a:pathLst>
                <a:path extrusionOk="0" h="6434" w="7236">
                  <a:moveTo>
                    <a:pt x="3608" y="815"/>
                  </a:moveTo>
                  <a:cubicBezTo>
                    <a:pt x="4495" y="815"/>
                    <a:pt x="5216" y="1536"/>
                    <a:pt x="5216" y="2423"/>
                  </a:cubicBezTo>
                  <a:cubicBezTo>
                    <a:pt x="5216" y="3310"/>
                    <a:pt x="4495" y="4030"/>
                    <a:pt x="3608" y="4030"/>
                  </a:cubicBezTo>
                  <a:cubicBezTo>
                    <a:pt x="2721" y="4030"/>
                    <a:pt x="1999" y="3310"/>
                    <a:pt x="1999" y="2423"/>
                  </a:cubicBezTo>
                  <a:cubicBezTo>
                    <a:pt x="1999" y="1536"/>
                    <a:pt x="2721" y="815"/>
                    <a:pt x="3608" y="815"/>
                  </a:cubicBezTo>
                  <a:close/>
                  <a:moveTo>
                    <a:pt x="1" y="1"/>
                  </a:moveTo>
                  <a:lnTo>
                    <a:pt x="1" y="2815"/>
                  </a:lnTo>
                  <a:cubicBezTo>
                    <a:pt x="1" y="4817"/>
                    <a:pt x="1624" y="6433"/>
                    <a:pt x="3618" y="6433"/>
                  </a:cubicBezTo>
                  <a:cubicBezTo>
                    <a:pt x="5614" y="6433"/>
                    <a:pt x="7235" y="4815"/>
                    <a:pt x="7235" y="2815"/>
                  </a:cubicBezTo>
                  <a:lnTo>
                    <a:pt x="723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1" name="Google Shape;391;p43"/>
            <p:cNvSpPr/>
            <p:nvPr/>
          </p:nvSpPr>
          <p:spPr>
            <a:xfrm>
              <a:off x="790495" y="1557287"/>
              <a:ext cx="200636" cy="44475"/>
            </a:xfrm>
            <a:custGeom>
              <a:rect b="b" l="l" r="r" t="t"/>
              <a:pathLst>
                <a:path extrusionOk="0" h="1604" w="7236">
                  <a:moveTo>
                    <a:pt x="1" y="1"/>
                  </a:moveTo>
                  <a:lnTo>
                    <a:pt x="1" y="1603"/>
                  </a:lnTo>
                  <a:lnTo>
                    <a:pt x="7235" y="1603"/>
                  </a:lnTo>
                  <a:cubicBezTo>
                    <a:pt x="7235" y="1127"/>
                    <a:pt x="7235" y="487"/>
                    <a:pt x="72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43"/>
            <p:cNvSpPr/>
            <p:nvPr/>
          </p:nvSpPr>
          <p:spPr>
            <a:xfrm>
              <a:off x="1013341" y="1579496"/>
              <a:ext cx="47553" cy="117925"/>
            </a:xfrm>
            <a:custGeom>
              <a:rect b="b" l="l" r="r" t="t"/>
              <a:pathLst>
                <a:path extrusionOk="0" h="4253" w="1715">
                  <a:moveTo>
                    <a:pt x="1714" y="0"/>
                  </a:moveTo>
                  <a:lnTo>
                    <a:pt x="0" y="2"/>
                  </a:lnTo>
                  <a:lnTo>
                    <a:pt x="0" y="802"/>
                  </a:lnTo>
                  <a:lnTo>
                    <a:pt x="689" y="802"/>
                  </a:lnTo>
                  <a:lnTo>
                    <a:pt x="56" y="3330"/>
                  </a:lnTo>
                  <a:lnTo>
                    <a:pt x="0" y="3357"/>
                  </a:lnTo>
                  <a:lnTo>
                    <a:pt x="0" y="4253"/>
                  </a:lnTo>
                  <a:lnTo>
                    <a:pt x="744" y="3880"/>
                  </a:lnTo>
                  <a:lnTo>
                    <a:pt x="171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3" name="Google Shape;393;p43"/>
            <p:cNvSpPr/>
            <p:nvPr/>
          </p:nvSpPr>
          <p:spPr>
            <a:xfrm>
              <a:off x="720012" y="1579524"/>
              <a:ext cx="47580" cy="117897"/>
            </a:xfrm>
            <a:custGeom>
              <a:rect b="b" l="l" r="r" t="t"/>
              <a:pathLst>
                <a:path extrusionOk="0" h="4252" w="1716">
                  <a:moveTo>
                    <a:pt x="1" y="1"/>
                  </a:moveTo>
                  <a:lnTo>
                    <a:pt x="971" y="3879"/>
                  </a:lnTo>
                  <a:lnTo>
                    <a:pt x="1716" y="4252"/>
                  </a:lnTo>
                  <a:lnTo>
                    <a:pt x="1716" y="3356"/>
                  </a:lnTo>
                  <a:lnTo>
                    <a:pt x="1659" y="3329"/>
                  </a:lnTo>
                  <a:lnTo>
                    <a:pt x="1026" y="801"/>
                  </a:lnTo>
                  <a:lnTo>
                    <a:pt x="1716" y="801"/>
                  </a:lnTo>
                  <a:lnTo>
                    <a:pt x="17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94" name="Google Shape;394;p43"/>
          <p:cNvSpPr txBox="1"/>
          <p:nvPr>
            <p:ph idx="1" type="subTitle"/>
          </p:nvPr>
        </p:nvSpPr>
        <p:spPr>
          <a:xfrm>
            <a:off x="872400" y="1112178"/>
            <a:ext cx="7551600" cy="5727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Ethical Issue: Can we predict demographic features by behavior data?</a:t>
            </a:r>
            <a:endParaRPr/>
          </a:p>
          <a:p>
            <a:pPr indent="-304800" lvl="0" marL="457200" rtl="0" algn="l">
              <a:lnSpc>
                <a:spcPct val="100000"/>
              </a:lnSpc>
              <a:spcBef>
                <a:spcPts val="0"/>
              </a:spcBef>
              <a:spcAft>
                <a:spcPts val="0"/>
              </a:spcAft>
              <a:buSzPts val="1200"/>
              <a:buChar char="●"/>
            </a:pPr>
            <a:r>
              <a:rPr lang="en"/>
              <a:t>Models: Using listening behaviors to predict </a:t>
            </a:r>
            <a:r>
              <a:rPr b="1" lang="en">
                <a:latin typeface="Raleway"/>
                <a:ea typeface="Raleway"/>
                <a:cs typeface="Raleway"/>
                <a:sym typeface="Raleway"/>
              </a:rPr>
              <a:t>gender (female/male)</a:t>
            </a:r>
            <a:endParaRPr b="1">
              <a:latin typeface="Raleway"/>
              <a:ea typeface="Raleway"/>
              <a:cs typeface="Raleway"/>
              <a:sym typeface="Raleway"/>
            </a:endParaRPr>
          </a:p>
          <a:p>
            <a:pPr indent="-304800" lvl="0" marL="457200" rtl="0" algn="l">
              <a:lnSpc>
                <a:spcPct val="100000"/>
              </a:lnSpc>
              <a:spcBef>
                <a:spcPts val="0"/>
              </a:spcBef>
              <a:spcAft>
                <a:spcPts val="0"/>
              </a:spcAft>
              <a:buSzPts val="1200"/>
              <a:buChar char="●"/>
            </a:pPr>
            <a:r>
              <a:rPr lang="en"/>
              <a:t>H0: The logistic regression model cannot identify gender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4"/>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Logistic Regression: Gender Prediction</a:t>
            </a:r>
            <a:endParaRPr sz="2300"/>
          </a:p>
        </p:txBody>
      </p:sp>
      <p:pic>
        <p:nvPicPr>
          <p:cNvPr id="400" name="Google Shape;400;p44"/>
          <p:cNvPicPr preferRelativeResize="0"/>
          <p:nvPr/>
        </p:nvPicPr>
        <p:blipFill>
          <a:blip r:embed="rId3">
            <a:alphaModFix/>
          </a:blip>
          <a:stretch>
            <a:fillRect/>
          </a:stretch>
        </p:blipFill>
        <p:spPr>
          <a:xfrm>
            <a:off x="813450" y="1650225"/>
            <a:ext cx="3254252" cy="2489650"/>
          </a:xfrm>
          <a:prstGeom prst="rect">
            <a:avLst/>
          </a:prstGeom>
          <a:noFill/>
          <a:ln>
            <a:noFill/>
          </a:ln>
        </p:spPr>
      </p:pic>
      <p:pic>
        <p:nvPicPr>
          <p:cNvPr id="401" name="Google Shape;401;p44"/>
          <p:cNvPicPr preferRelativeResize="0"/>
          <p:nvPr/>
        </p:nvPicPr>
        <p:blipFill>
          <a:blip r:embed="rId4">
            <a:alphaModFix/>
          </a:blip>
          <a:stretch>
            <a:fillRect/>
          </a:stretch>
        </p:blipFill>
        <p:spPr>
          <a:xfrm>
            <a:off x="4679775" y="1605439"/>
            <a:ext cx="3254252" cy="2534435"/>
          </a:xfrm>
          <a:prstGeom prst="rect">
            <a:avLst/>
          </a:prstGeom>
          <a:noFill/>
          <a:ln>
            <a:noFill/>
          </a:ln>
        </p:spPr>
      </p:pic>
      <p:sp>
        <p:nvSpPr>
          <p:cNvPr id="402" name="Google Shape;402;p44"/>
          <p:cNvSpPr txBox="1"/>
          <p:nvPr>
            <p:ph idx="1" type="subTitle"/>
          </p:nvPr>
        </p:nvSpPr>
        <p:spPr>
          <a:xfrm>
            <a:off x="872400" y="1112178"/>
            <a:ext cx="7551600" cy="5727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Successfully</a:t>
            </a:r>
            <a:r>
              <a:rPr lang="en"/>
              <a:t> reject H0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Logistic Regression: Age Prediction</a:t>
            </a:r>
            <a:endParaRPr sz="2300"/>
          </a:p>
        </p:txBody>
      </p:sp>
      <p:sp>
        <p:nvSpPr>
          <p:cNvPr id="408" name="Google Shape;408;p45"/>
          <p:cNvSpPr txBox="1"/>
          <p:nvPr>
            <p:ph idx="1" type="subTitle"/>
          </p:nvPr>
        </p:nvSpPr>
        <p:spPr>
          <a:xfrm>
            <a:off x="872400" y="1112178"/>
            <a:ext cx="7551600" cy="57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H0: The logistic regression model cannot identify age</a:t>
            </a:r>
            <a:endParaRPr/>
          </a:p>
          <a:p>
            <a:pPr indent="-304800" lvl="0" marL="457200" rtl="0" algn="l">
              <a:spcBef>
                <a:spcPts val="0"/>
              </a:spcBef>
              <a:spcAft>
                <a:spcPts val="0"/>
              </a:spcAft>
              <a:buSzPts val="1200"/>
              <a:buChar char="●"/>
            </a:pPr>
            <a:r>
              <a:rPr lang="en"/>
              <a:t>Fail to reject H0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Linear Clustering: Who is highly engaged?</a:t>
            </a:r>
            <a:endParaRPr sz="2300"/>
          </a:p>
        </p:txBody>
      </p:sp>
      <p:pic>
        <p:nvPicPr>
          <p:cNvPr id="414" name="Google Shape;414;p46"/>
          <p:cNvPicPr preferRelativeResize="0"/>
          <p:nvPr/>
        </p:nvPicPr>
        <p:blipFill>
          <a:blip r:embed="rId3">
            <a:alphaModFix/>
          </a:blip>
          <a:stretch>
            <a:fillRect/>
          </a:stretch>
        </p:blipFill>
        <p:spPr>
          <a:xfrm>
            <a:off x="4275975" y="1155300"/>
            <a:ext cx="4148024" cy="3013799"/>
          </a:xfrm>
          <a:prstGeom prst="rect">
            <a:avLst/>
          </a:prstGeom>
          <a:noFill/>
          <a:ln>
            <a:noFill/>
          </a:ln>
        </p:spPr>
      </p:pic>
      <p:sp>
        <p:nvSpPr>
          <p:cNvPr id="415" name="Google Shape;415;p46"/>
          <p:cNvSpPr txBox="1"/>
          <p:nvPr>
            <p:ph idx="1" type="subTitle"/>
          </p:nvPr>
        </p:nvSpPr>
        <p:spPr>
          <a:xfrm>
            <a:off x="872400" y="1112175"/>
            <a:ext cx="3512400" cy="14595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a:t>65.9% male and 12.7% female</a:t>
            </a:r>
            <a:endParaRPr/>
          </a:p>
          <a:p>
            <a:pPr indent="0" lvl="0" marL="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Higher account age</a:t>
            </a:r>
            <a:endParaRPr/>
          </a:p>
          <a:p>
            <a:pPr indent="0" lvl="0" marL="0" rtl="0" algn="l">
              <a:lnSpc>
                <a:spcPct val="100000"/>
              </a:lnSpc>
              <a:spcBef>
                <a:spcPts val="0"/>
              </a:spcBef>
              <a:spcAft>
                <a:spcPts val="0"/>
              </a:spcAft>
              <a:buNone/>
            </a:pPr>
            <a:r>
              <a:t/>
            </a:r>
            <a:endParaRPr/>
          </a:p>
          <a:p>
            <a:pPr indent="-304800" lvl="0" marL="457200" rtl="0" algn="l">
              <a:lnSpc>
                <a:spcPct val="150000"/>
              </a:lnSpc>
              <a:spcBef>
                <a:spcPts val="0"/>
              </a:spcBef>
              <a:spcAft>
                <a:spcPts val="0"/>
              </a:spcAft>
              <a:buSzPts val="1200"/>
              <a:buChar char="●"/>
            </a:pPr>
            <a:r>
              <a:rPr lang="en"/>
              <a:t>Larger proportion of seniors</a:t>
            </a:r>
            <a:endParaRPr/>
          </a:p>
        </p:txBody>
      </p:sp>
      <p:pic>
        <p:nvPicPr>
          <p:cNvPr id="416" name="Google Shape;416;p46"/>
          <p:cNvPicPr preferRelativeResize="0"/>
          <p:nvPr/>
        </p:nvPicPr>
        <p:blipFill>
          <a:blip r:embed="rId4">
            <a:alphaModFix/>
          </a:blip>
          <a:stretch>
            <a:fillRect/>
          </a:stretch>
        </p:blipFill>
        <p:spPr>
          <a:xfrm>
            <a:off x="1101075" y="2389972"/>
            <a:ext cx="2747151" cy="1606976"/>
          </a:xfrm>
          <a:prstGeom prst="rect">
            <a:avLst/>
          </a:prstGeom>
          <a:noFill/>
          <a:ln>
            <a:noFill/>
          </a:ln>
        </p:spPr>
      </p:pic>
      <p:sp>
        <p:nvSpPr>
          <p:cNvPr id="417" name="Google Shape;417;p46"/>
          <p:cNvSpPr txBox="1"/>
          <p:nvPr/>
        </p:nvSpPr>
        <p:spPr>
          <a:xfrm>
            <a:off x="4855875" y="1593600"/>
            <a:ext cx="1521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highlight>
                  <a:srgbClr val="0B5394"/>
                </a:highlight>
                <a:latin typeface="Raleway"/>
                <a:ea typeface="Raleway"/>
                <a:cs typeface="Raleway"/>
                <a:sym typeface="Raleway"/>
              </a:rPr>
              <a:t>Mainstream Explorers</a:t>
            </a:r>
            <a:endParaRPr b="1" sz="1000">
              <a:solidFill>
                <a:schemeClr val="lt1"/>
              </a:solidFill>
              <a:highlight>
                <a:srgbClr val="0B5394"/>
              </a:highlight>
              <a:latin typeface="Raleway"/>
              <a:ea typeface="Raleway"/>
              <a:cs typeface="Raleway"/>
              <a:sym typeface="Raleway"/>
            </a:endParaRPr>
          </a:p>
        </p:txBody>
      </p:sp>
      <p:sp>
        <p:nvSpPr>
          <p:cNvPr id="418" name="Google Shape;418;p46"/>
          <p:cNvSpPr txBox="1"/>
          <p:nvPr/>
        </p:nvSpPr>
        <p:spPr>
          <a:xfrm>
            <a:off x="5962825" y="1231500"/>
            <a:ext cx="1521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highlight>
                  <a:srgbClr val="E76A28"/>
                </a:highlight>
                <a:latin typeface="Raleway"/>
                <a:ea typeface="Raleway"/>
                <a:cs typeface="Raleway"/>
                <a:sym typeface="Raleway"/>
              </a:rPr>
              <a:t>Curious Explorers</a:t>
            </a:r>
            <a:endParaRPr b="1" sz="1000">
              <a:solidFill>
                <a:schemeClr val="lt1"/>
              </a:solidFill>
              <a:highlight>
                <a:srgbClr val="E76A28"/>
              </a:highlight>
              <a:latin typeface="Raleway"/>
              <a:ea typeface="Raleway"/>
              <a:cs typeface="Raleway"/>
              <a:sym typeface="Raleway"/>
            </a:endParaRPr>
          </a:p>
        </p:txBody>
      </p:sp>
      <p:sp>
        <p:nvSpPr>
          <p:cNvPr id="419" name="Google Shape;419;p46"/>
          <p:cNvSpPr txBox="1"/>
          <p:nvPr/>
        </p:nvSpPr>
        <p:spPr>
          <a:xfrm>
            <a:off x="7933850" y="1519750"/>
            <a:ext cx="15213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highlight>
                  <a:srgbClr val="38761D"/>
                </a:highlight>
                <a:latin typeface="Raleway"/>
                <a:ea typeface="Raleway"/>
                <a:cs typeface="Raleway"/>
                <a:sym typeface="Raleway"/>
              </a:rPr>
              <a:t>Diverse Moderates</a:t>
            </a:r>
            <a:endParaRPr b="1" sz="1000">
              <a:solidFill>
                <a:schemeClr val="lt1"/>
              </a:solidFill>
              <a:highlight>
                <a:srgbClr val="38761D"/>
              </a:highlight>
              <a:latin typeface="Raleway"/>
              <a:ea typeface="Raleway"/>
              <a:cs typeface="Raleway"/>
              <a:sym typeface="Raleway"/>
            </a:endParaRPr>
          </a:p>
        </p:txBody>
      </p:sp>
      <p:sp>
        <p:nvSpPr>
          <p:cNvPr id="420" name="Google Shape;420;p46"/>
          <p:cNvSpPr txBox="1"/>
          <p:nvPr/>
        </p:nvSpPr>
        <p:spPr>
          <a:xfrm>
            <a:off x="7131300" y="1231500"/>
            <a:ext cx="1658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highlight>
                  <a:srgbClr val="FF0000"/>
                </a:highlight>
                <a:latin typeface="Raleway"/>
                <a:ea typeface="Raleway"/>
                <a:cs typeface="Raleway"/>
                <a:sym typeface="Raleway"/>
              </a:rPr>
              <a:t>Highly Engaged Users</a:t>
            </a:r>
            <a:endParaRPr b="1" sz="1000">
              <a:solidFill>
                <a:schemeClr val="lt1"/>
              </a:solidFill>
              <a:highlight>
                <a:srgbClr val="FF0000"/>
              </a:highlight>
              <a:latin typeface="Raleway"/>
              <a:ea typeface="Raleway"/>
              <a:cs typeface="Raleway"/>
              <a:sym typeface="Raleway"/>
            </a:endParaRPr>
          </a:p>
        </p:txBody>
      </p:sp>
      <p:sp>
        <p:nvSpPr>
          <p:cNvPr id="421" name="Google Shape;421;p46"/>
          <p:cNvSpPr txBox="1"/>
          <p:nvPr/>
        </p:nvSpPr>
        <p:spPr>
          <a:xfrm>
            <a:off x="6295350" y="2289400"/>
            <a:ext cx="21810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highlight>
                  <a:srgbClr val="674EA7"/>
                </a:highlight>
                <a:latin typeface="Raleway"/>
                <a:ea typeface="Raleway"/>
                <a:cs typeface="Raleway"/>
                <a:sym typeface="Raleway"/>
              </a:rPr>
              <a:t>Casual Mainstream Listeners</a:t>
            </a:r>
            <a:endParaRPr b="1" sz="1000">
              <a:solidFill>
                <a:schemeClr val="lt1"/>
              </a:solidFill>
              <a:highlight>
                <a:srgbClr val="674EA7"/>
              </a:highlight>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7"/>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Business Insights</a:t>
            </a:r>
            <a:endParaRPr sz="2300"/>
          </a:p>
        </p:txBody>
      </p:sp>
      <p:sp>
        <p:nvSpPr>
          <p:cNvPr id="427" name="Google Shape;427;p47"/>
          <p:cNvSpPr txBox="1"/>
          <p:nvPr>
            <p:ph idx="1" type="subTitle"/>
          </p:nvPr>
        </p:nvSpPr>
        <p:spPr>
          <a:xfrm>
            <a:off x="872400" y="1112175"/>
            <a:ext cx="7551600" cy="3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aleway"/>
                <a:ea typeface="Raleway"/>
                <a:cs typeface="Raleway"/>
                <a:sym typeface="Raleway"/>
              </a:rPr>
              <a:t>Age-Specific Content Strategies</a:t>
            </a:r>
            <a:endParaRPr b="1">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a:t>Insight: Younger users (&lt;30) prefer mainstream content, while older users (&gt;45) gravitate toward niche music.</a:t>
            </a:r>
            <a:endParaRPr/>
          </a:p>
          <a:p>
            <a:pPr indent="-304800" lvl="0" marL="457200" rtl="0" algn="l">
              <a:spcBef>
                <a:spcPts val="0"/>
              </a:spcBef>
              <a:spcAft>
                <a:spcPts val="0"/>
              </a:spcAft>
              <a:buSzPts val="1200"/>
              <a:buFont typeface="Raleway"/>
              <a:buChar char="●"/>
            </a:pPr>
            <a:r>
              <a:rPr lang="en"/>
              <a:t>Create homepages tailored to age groups, emphasizing niche content for older users.</a:t>
            </a:r>
            <a:endParaRPr/>
          </a:p>
          <a:p>
            <a:pPr indent="-304800" lvl="0" marL="457200" rtl="0" algn="l">
              <a:spcBef>
                <a:spcPts val="0"/>
              </a:spcBef>
              <a:spcAft>
                <a:spcPts val="0"/>
              </a:spcAft>
              <a:buSzPts val="1200"/>
              <a:buFont typeface="Raleway"/>
              <a:buChar char="●"/>
            </a:pPr>
            <a:r>
              <a:rPr lang="en"/>
              <a:t>Foster community-building initiatives, such as playlist sharing for younger audiences.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latin typeface="Raleway"/>
                <a:ea typeface="Raleway"/>
                <a:cs typeface="Raleway"/>
                <a:sym typeface="Raleway"/>
              </a:rPr>
              <a:t>Content Diversification</a:t>
            </a:r>
            <a:endParaRPr b="1">
              <a:latin typeface="Raleway"/>
              <a:ea typeface="Raleway"/>
              <a:cs typeface="Raleway"/>
              <a:sym typeface="Raleway"/>
            </a:endParaRPr>
          </a:p>
          <a:p>
            <a:pPr indent="-304800" lvl="0" marL="457200" rtl="0" algn="l">
              <a:lnSpc>
                <a:spcPct val="115000"/>
              </a:lnSpc>
              <a:spcBef>
                <a:spcPts val="0"/>
              </a:spcBef>
              <a:spcAft>
                <a:spcPts val="0"/>
              </a:spcAft>
              <a:buSzPts val="1200"/>
              <a:buChar char="●"/>
            </a:pPr>
            <a:r>
              <a:rPr lang="en"/>
              <a:t>Insight: Non-mainstream users show higher engagement, indicating a preference for niche music.</a:t>
            </a:r>
            <a:endParaRPr/>
          </a:p>
          <a:p>
            <a:pPr indent="-304800" lvl="0" marL="457200" rtl="0" algn="l">
              <a:lnSpc>
                <a:spcPct val="115000"/>
              </a:lnSpc>
              <a:spcBef>
                <a:spcPts val="0"/>
              </a:spcBef>
              <a:spcAft>
                <a:spcPts val="0"/>
              </a:spcAft>
              <a:buSzPts val="1200"/>
              <a:buChar char="●"/>
            </a:pPr>
            <a:r>
              <a:rPr lang="en"/>
              <a:t>Build recommendation systems spotlighting diverse and niche genres.</a:t>
            </a:r>
            <a:endParaRPr/>
          </a:p>
          <a:p>
            <a:pPr indent="-304800" lvl="0" marL="457200" rtl="0" algn="l">
              <a:lnSpc>
                <a:spcPct val="115000"/>
              </a:lnSpc>
              <a:spcBef>
                <a:spcPts val="0"/>
              </a:spcBef>
              <a:spcAft>
                <a:spcPts val="0"/>
              </a:spcAft>
              <a:buSzPts val="1200"/>
              <a:buChar char="●"/>
            </a:pPr>
            <a:r>
              <a:rPr lang="en"/>
              <a:t>Partner with independent artists to deliver exclusive content.</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Business Insights</a:t>
            </a:r>
            <a:endParaRPr sz="2300"/>
          </a:p>
        </p:txBody>
      </p:sp>
      <p:sp>
        <p:nvSpPr>
          <p:cNvPr id="433" name="Google Shape;433;p48"/>
          <p:cNvSpPr txBox="1"/>
          <p:nvPr>
            <p:ph idx="1" type="subTitle"/>
          </p:nvPr>
        </p:nvSpPr>
        <p:spPr>
          <a:xfrm>
            <a:off x="872400" y="1112175"/>
            <a:ext cx="7551600" cy="250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Raleway"/>
                <a:ea typeface="Raleway"/>
                <a:cs typeface="Raleway"/>
                <a:sym typeface="Raleway"/>
              </a:rPr>
              <a:t>Business Strategies For Highly Engaged Users:</a:t>
            </a:r>
            <a:endParaRPr b="1">
              <a:latin typeface="Raleway"/>
              <a:ea typeface="Raleway"/>
              <a:cs typeface="Raleway"/>
              <a:sym typeface="Raleway"/>
            </a:endParaRPr>
          </a:p>
          <a:p>
            <a:pPr indent="-304800" lvl="0" marL="457200" rtl="0" algn="l">
              <a:lnSpc>
                <a:spcPct val="100000"/>
              </a:lnSpc>
              <a:spcBef>
                <a:spcPts val="0"/>
              </a:spcBef>
              <a:spcAft>
                <a:spcPts val="0"/>
              </a:spcAft>
              <a:buSzPts val="1200"/>
              <a:buFont typeface="Raleway"/>
              <a:buChar char="●"/>
            </a:pPr>
            <a:r>
              <a:rPr lang="en"/>
              <a:t>Introduce premium features, exclusive content, or personalized subscription plans targeted at this group since they are likely to spend more time and resources on the platform.</a:t>
            </a:r>
            <a:endParaRPr/>
          </a:p>
          <a:p>
            <a:pPr indent="-304800" lvl="0" marL="457200" rtl="0" algn="l">
              <a:lnSpc>
                <a:spcPct val="100000"/>
              </a:lnSpc>
              <a:spcBef>
                <a:spcPts val="0"/>
              </a:spcBef>
              <a:spcAft>
                <a:spcPts val="0"/>
              </a:spcAft>
              <a:buSzPts val="1200"/>
              <a:buFont typeface="Raleway"/>
              <a:buChar char="●"/>
            </a:pPr>
            <a:r>
              <a:rPr lang="en"/>
              <a:t>Focus on loyalty programs, advanced recommendations, or priority customer support to retain this high-value segment.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latin typeface="Raleway"/>
                <a:ea typeface="Raleway"/>
                <a:cs typeface="Raleway"/>
                <a:sym typeface="Raleway"/>
              </a:rPr>
              <a:t>Reduce Potential Privacy Risks: Pre-Publication Risk Assessment</a:t>
            </a:r>
            <a:endParaRPr b="1">
              <a:latin typeface="Raleway"/>
              <a:ea typeface="Raleway"/>
              <a:cs typeface="Raleway"/>
              <a:sym typeface="Raleway"/>
            </a:endParaRPr>
          </a:p>
          <a:p>
            <a:pPr indent="-304800" lvl="0" marL="457200" rtl="0" algn="l">
              <a:lnSpc>
                <a:spcPct val="100000"/>
              </a:lnSpc>
              <a:spcBef>
                <a:spcPts val="0"/>
              </a:spcBef>
              <a:spcAft>
                <a:spcPts val="0"/>
              </a:spcAft>
              <a:buSzPts val="1200"/>
              <a:buFont typeface="Raleway"/>
              <a:buChar char="●"/>
            </a:pPr>
            <a:r>
              <a:rPr lang="en"/>
              <a:t>Action: Conduct predictive modeling to identify potential privacy risks before publishing user data or insights derived from the data.</a:t>
            </a:r>
            <a:endParaRPr/>
          </a:p>
          <a:p>
            <a:pPr indent="-304800" lvl="0" marL="457200" rtl="0" algn="l">
              <a:lnSpc>
                <a:spcPct val="100000"/>
              </a:lnSpc>
              <a:spcBef>
                <a:spcPts val="0"/>
              </a:spcBef>
              <a:spcAft>
                <a:spcPts val="0"/>
              </a:spcAft>
              <a:buSzPts val="1200"/>
              <a:buFont typeface="Raleway"/>
              <a:buChar char="●"/>
            </a:pPr>
            <a:r>
              <a:rPr lang="en"/>
              <a:t>Implementation: Use differential privacy techniques or synthetic data generation to predict and test how the release of data might inadvertently expose sensitive user information.</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Table of contents</a:t>
            </a:r>
            <a:endParaRPr/>
          </a:p>
        </p:txBody>
      </p:sp>
      <p:sp>
        <p:nvSpPr>
          <p:cNvPr id="288" name="Google Shape;288;p31"/>
          <p:cNvSpPr txBox="1"/>
          <p:nvPr>
            <p:ph idx="2" type="title"/>
          </p:nvPr>
        </p:nvSpPr>
        <p:spPr>
          <a:xfrm>
            <a:off x="720000" y="1615673"/>
            <a:ext cx="734700" cy="73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89" name="Google Shape;289;p31"/>
          <p:cNvSpPr txBox="1"/>
          <p:nvPr>
            <p:ph idx="4" type="title"/>
          </p:nvPr>
        </p:nvSpPr>
        <p:spPr>
          <a:xfrm>
            <a:off x="720000" y="2706036"/>
            <a:ext cx="734700" cy="73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290" name="Google Shape;290;p31"/>
          <p:cNvSpPr txBox="1"/>
          <p:nvPr>
            <p:ph idx="6" type="title"/>
          </p:nvPr>
        </p:nvSpPr>
        <p:spPr>
          <a:xfrm>
            <a:off x="720000" y="3796398"/>
            <a:ext cx="734700" cy="73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291" name="Google Shape;291;p31"/>
          <p:cNvSpPr txBox="1"/>
          <p:nvPr>
            <p:ph idx="1" type="subTitle"/>
          </p:nvPr>
        </p:nvSpPr>
        <p:spPr>
          <a:xfrm>
            <a:off x="1607100" y="1762373"/>
            <a:ext cx="2532000" cy="43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Overview</a:t>
            </a:r>
            <a:endParaRPr/>
          </a:p>
        </p:txBody>
      </p:sp>
      <p:sp>
        <p:nvSpPr>
          <p:cNvPr id="292" name="Google Shape;292;p31"/>
          <p:cNvSpPr txBox="1"/>
          <p:nvPr>
            <p:ph idx="8" type="subTitle"/>
          </p:nvPr>
        </p:nvSpPr>
        <p:spPr>
          <a:xfrm>
            <a:off x="1607100" y="2706025"/>
            <a:ext cx="5744400" cy="43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Multivariate Regression, Causal Inference, findings</a:t>
            </a:r>
            <a:endParaRPr/>
          </a:p>
        </p:txBody>
      </p:sp>
      <p:sp>
        <p:nvSpPr>
          <p:cNvPr id="293" name="Google Shape;293;p31"/>
          <p:cNvSpPr txBox="1"/>
          <p:nvPr>
            <p:ph idx="9" type="subTitle"/>
          </p:nvPr>
        </p:nvSpPr>
        <p:spPr>
          <a:xfrm>
            <a:off x="1607100" y="3796400"/>
            <a:ext cx="6444900" cy="68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Ethical Issue: Can we predict demographic features by behavior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720000" y="3032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Dat</a:t>
            </a:r>
            <a:r>
              <a:rPr lang="en" sz="2300"/>
              <a:t>a: The Music Listening Histories Dataset (MLHD)</a:t>
            </a:r>
            <a:endParaRPr sz="2300"/>
          </a:p>
        </p:txBody>
      </p:sp>
      <p:sp>
        <p:nvSpPr>
          <p:cNvPr id="299" name="Google Shape;299;p32"/>
          <p:cNvSpPr txBox="1"/>
          <p:nvPr>
            <p:ph idx="1" type="subTitle"/>
          </p:nvPr>
        </p:nvSpPr>
        <p:spPr>
          <a:xfrm>
            <a:off x="519000" y="1494875"/>
            <a:ext cx="8106000" cy="32262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None/>
            </a:pPr>
            <a:r>
              <a:rPr b="1" lang="en">
                <a:solidFill>
                  <a:srgbClr val="000000"/>
                </a:solidFill>
                <a:latin typeface="Arial"/>
                <a:ea typeface="Arial"/>
                <a:cs typeface="Arial"/>
                <a:sym typeface="Arial"/>
              </a:rPr>
              <a:t>Core variables</a:t>
            </a:r>
            <a:endParaRPr>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Behavioral features(in artist, album &amp; track </a:t>
            </a:r>
            <a:r>
              <a:rPr b="1" lang="en" sz="1100">
                <a:solidFill>
                  <a:srgbClr val="000000"/>
                </a:solidFill>
                <a:latin typeface="Arial"/>
                <a:ea typeface="Arial"/>
                <a:cs typeface="Arial"/>
                <a:sym typeface="Arial"/>
              </a:rPr>
              <a:t>dimensions</a:t>
            </a:r>
            <a:r>
              <a:rPr b="1" lang="en" sz="1100">
                <a:solidFill>
                  <a:srgbClr val="000000"/>
                </a:solidFill>
                <a:latin typeface="Arial"/>
                <a:ea typeface="Arial"/>
                <a:cs typeface="Arial"/>
                <a:sym typeface="Arial"/>
              </a:rPr>
              <a:t>)</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b="1" i="1" lang="en" sz="1100">
                <a:solidFill>
                  <a:srgbClr val="000000"/>
                </a:solidFill>
                <a:latin typeface="Arial"/>
                <a:ea typeface="Arial"/>
                <a:cs typeface="Arial"/>
                <a:sym typeface="Arial"/>
              </a:rPr>
              <a:t>Exploratoryness</a:t>
            </a:r>
            <a:r>
              <a:rPr lang="en" sz="1100">
                <a:solidFill>
                  <a:srgbClr val="000000"/>
                </a:solidFill>
                <a:latin typeface="Arial"/>
                <a:ea typeface="Arial"/>
                <a:cs typeface="Arial"/>
                <a:sym typeface="Arial"/>
              </a:rPr>
              <a:t>: Measures diversity in music exploration. </a:t>
            </a:r>
            <a:r>
              <a:rPr lang="en" sz="1100" u="sng">
                <a:solidFill>
                  <a:srgbClr val="000000"/>
                </a:solidFill>
                <a:latin typeface="Arial"/>
                <a:ea typeface="Arial"/>
                <a:cs typeface="Arial"/>
                <a:sym typeface="Arial"/>
              </a:rPr>
              <a:t>Most users have high exploratory scores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b="1" i="1" lang="en" sz="1100">
                <a:solidFill>
                  <a:srgbClr val="000000"/>
                </a:solidFill>
                <a:latin typeface="Arial"/>
                <a:ea typeface="Arial"/>
                <a:cs typeface="Arial"/>
                <a:sym typeface="Arial"/>
              </a:rPr>
              <a:t>Mainstreamness</a:t>
            </a:r>
            <a:r>
              <a:rPr lang="en" sz="1100">
                <a:solidFill>
                  <a:srgbClr val="000000"/>
                </a:solidFill>
                <a:latin typeface="Arial"/>
                <a:ea typeface="Arial"/>
                <a:cs typeface="Arial"/>
                <a:sym typeface="Arial"/>
              </a:rPr>
              <a:t>: Captures preference for popular music. </a:t>
            </a:r>
            <a:r>
              <a:rPr lang="en" sz="1100" u="sng">
                <a:solidFill>
                  <a:srgbClr val="000000"/>
                </a:solidFill>
                <a:latin typeface="Arial"/>
                <a:ea typeface="Arial"/>
                <a:cs typeface="Arial"/>
                <a:sym typeface="Arial"/>
              </a:rPr>
              <a:t>The majority of users prefer non-mainstream artists.</a:t>
            </a:r>
            <a:endParaRPr sz="1100" u="sng">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b="1" i="1" lang="en" sz="1100">
                <a:solidFill>
                  <a:srgbClr val="000000"/>
                </a:solidFill>
                <a:latin typeface="Arial"/>
                <a:ea typeface="Arial"/>
                <a:cs typeface="Arial"/>
                <a:sym typeface="Arial"/>
              </a:rPr>
              <a:t>Genderedness</a:t>
            </a:r>
            <a:r>
              <a:rPr lang="en" sz="1100">
                <a:solidFill>
                  <a:srgbClr val="000000"/>
                </a:solidFill>
                <a:latin typeface="Arial"/>
                <a:ea typeface="Arial"/>
                <a:cs typeface="Arial"/>
                <a:sym typeface="Arial"/>
              </a:rPr>
              <a:t>: Indicates preference for music by gender-specific artists. </a:t>
            </a:r>
            <a:r>
              <a:rPr lang="en" sz="1100" u="sng">
                <a:solidFill>
                  <a:srgbClr val="000000"/>
                </a:solidFill>
                <a:latin typeface="Arial"/>
                <a:ea typeface="Arial"/>
                <a:cs typeface="Arial"/>
                <a:sym typeface="Arial"/>
              </a:rPr>
              <a:t>There is significant variability in user engagement levels.</a:t>
            </a:r>
            <a:endParaRPr sz="1100" u="sng">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b="1" i="1" lang="en" sz="1100">
                <a:solidFill>
                  <a:srgbClr val="000000"/>
                </a:solidFill>
                <a:latin typeface="Arial"/>
                <a:ea typeface="Arial"/>
                <a:cs typeface="Arial"/>
                <a:sym typeface="Arial"/>
              </a:rPr>
              <a:t>Fringeness</a:t>
            </a:r>
            <a:r>
              <a:rPr lang="en" sz="1100">
                <a:solidFill>
                  <a:srgbClr val="000000"/>
                </a:solidFill>
                <a:latin typeface="Arial"/>
                <a:ea typeface="Arial"/>
                <a:cs typeface="Arial"/>
                <a:sym typeface="Arial"/>
              </a:rPr>
              <a:t>: Measures inclination toward niche or less-known music. </a:t>
            </a:r>
            <a:r>
              <a:rPr lang="en" sz="1100" u="sng">
                <a:solidFill>
                  <a:srgbClr val="000000"/>
                </a:solidFill>
                <a:latin typeface="Arial"/>
                <a:ea typeface="Arial"/>
                <a:cs typeface="Arial"/>
                <a:sym typeface="Arial"/>
              </a:rPr>
              <a:t>Fringeness scores exhibit wide variability across users.</a:t>
            </a:r>
            <a:endParaRPr sz="1100" u="sng">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Demographic features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b="1" i="1" lang="en" sz="1100">
                <a:solidFill>
                  <a:srgbClr val="000000"/>
                </a:solidFill>
                <a:latin typeface="Arial"/>
                <a:ea typeface="Arial"/>
                <a:cs typeface="Arial"/>
                <a:sym typeface="Arial"/>
              </a:rPr>
              <a:t>Age</a:t>
            </a:r>
            <a:r>
              <a:rPr lang="en" sz="1100">
                <a:solidFill>
                  <a:srgbClr val="000000"/>
                </a:solidFill>
                <a:latin typeface="Arial"/>
                <a:ea typeface="Arial"/>
                <a:cs typeface="Arial"/>
                <a:sym typeface="Arial"/>
              </a:rPr>
              <a:t>: </a:t>
            </a:r>
            <a:r>
              <a:rPr lang="en" sz="1100" u="sng">
                <a:solidFill>
                  <a:srgbClr val="000000"/>
                </a:solidFill>
                <a:latin typeface="Arial"/>
                <a:ea typeface="Arial"/>
                <a:cs typeface="Arial"/>
                <a:sym typeface="Arial"/>
              </a:rPr>
              <a:t>Most users are young adults</a:t>
            </a:r>
            <a:r>
              <a:rPr lang="en" sz="1100">
                <a:solidFill>
                  <a:srgbClr val="000000"/>
                </a:solidFill>
                <a:latin typeface="Arial"/>
                <a:ea typeface="Arial"/>
                <a:cs typeface="Arial"/>
                <a:sym typeface="Arial"/>
              </a:rPr>
              <a:t>, with the majority falling between the ages of 18–30, and very few above 50.</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b="1" i="1" lang="en" sz="1100">
                <a:solidFill>
                  <a:srgbClr val="000000"/>
                </a:solidFill>
                <a:latin typeface="Arial"/>
                <a:ea typeface="Arial"/>
                <a:cs typeface="Arial"/>
                <a:sym typeface="Arial"/>
              </a:rPr>
              <a:t>Gender</a:t>
            </a:r>
            <a:r>
              <a:rPr lang="en" sz="1100">
                <a:solidFill>
                  <a:srgbClr val="000000"/>
                </a:solidFill>
                <a:latin typeface="Arial"/>
                <a:ea typeface="Arial"/>
                <a:cs typeface="Arial"/>
                <a:sym typeface="Arial"/>
              </a:rPr>
              <a:t>: </a:t>
            </a:r>
            <a:r>
              <a:rPr lang="en" sz="1100" u="sng">
                <a:solidFill>
                  <a:srgbClr val="000000"/>
                </a:solidFill>
                <a:latin typeface="Arial"/>
                <a:ea typeface="Arial"/>
                <a:cs typeface="Arial"/>
                <a:sym typeface="Arial"/>
              </a:rPr>
              <a:t>Male users dominate(58.3%)</a:t>
            </a:r>
            <a:r>
              <a:rPr lang="en" sz="1100">
                <a:solidFill>
                  <a:srgbClr val="000000"/>
                </a:solidFill>
                <a:latin typeface="Arial"/>
                <a:ea typeface="Arial"/>
                <a:cs typeface="Arial"/>
                <a:sym typeface="Arial"/>
              </a:rPr>
              <a:t>, female accounts for 23.4% and the rest are not defined.</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b="1" i="1" lang="en" sz="1100">
                <a:solidFill>
                  <a:srgbClr val="000000"/>
                </a:solidFill>
                <a:latin typeface="Arial"/>
                <a:ea typeface="Arial"/>
                <a:cs typeface="Arial"/>
                <a:sym typeface="Arial"/>
              </a:rPr>
              <a:t>Country</a:t>
            </a:r>
            <a:r>
              <a:rPr lang="en" sz="1100">
                <a:solidFill>
                  <a:srgbClr val="000000"/>
                </a:solidFill>
                <a:latin typeface="Arial"/>
                <a:ea typeface="Arial"/>
                <a:cs typeface="Arial"/>
                <a:sym typeface="Arial"/>
              </a:rPr>
              <a:t>: Users are </a:t>
            </a:r>
            <a:r>
              <a:rPr lang="en" sz="1100" u="sng">
                <a:solidFill>
                  <a:srgbClr val="000000"/>
                </a:solidFill>
                <a:latin typeface="Arial"/>
                <a:ea typeface="Arial"/>
                <a:cs typeface="Arial"/>
                <a:sym typeface="Arial"/>
              </a:rPr>
              <a:t>predominantly from the U.S., U.K., and Germany</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b="1" i="1" lang="en" sz="1100">
                <a:solidFill>
                  <a:srgbClr val="000000"/>
                </a:solidFill>
                <a:latin typeface="Arial"/>
                <a:ea typeface="Arial"/>
                <a:cs typeface="Arial"/>
                <a:sym typeface="Arial"/>
              </a:rPr>
              <a:t>Playcount</a:t>
            </a:r>
            <a:r>
              <a:rPr i="1" lang="en" sz="11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There is </a:t>
            </a:r>
            <a:r>
              <a:rPr lang="en" sz="1100" u="sng">
                <a:solidFill>
                  <a:srgbClr val="000000"/>
                </a:solidFill>
                <a:latin typeface="Arial"/>
                <a:ea typeface="Arial"/>
                <a:cs typeface="Arial"/>
                <a:sym typeface="Arial"/>
              </a:rPr>
              <a:t>significant variability</a:t>
            </a:r>
            <a:r>
              <a:rPr lang="en" sz="1100">
                <a:solidFill>
                  <a:srgbClr val="000000"/>
                </a:solidFill>
                <a:latin typeface="Arial"/>
                <a:ea typeface="Arial"/>
                <a:cs typeface="Arial"/>
                <a:sym typeface="Arial"/>
              </a:rPr>
              <a:t> in user engagement.</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b="1" i="1" lang="en" sz="1100">
                <a:solidFill>
                  <a:srgbClr val="000000"/>
                </a:solidFill>
                <a:latin typeface="Arial"/>
                <a:ea typeface="Arial"/>
                <a:cs typeface="Arial"/>
                <a:sym typeface="Arial"/>
              </a:rPr>
              <a:t>User type</a:t>
            </a:r>
            <a:r>
              <a:rPr lang="en" sz="1100">
                <a:solidFill>
                  <a:srgbClr val="000000"/>
                </a:solidFill>
                <a:latin typeface="Arial"/>
                <a:ea typeface="Arial"/>
                <a:cs typeface="Arial"/>
                <a:sym typeface="Arial"/>
              </a:rPr>
              <a:t>: </a:t>
            </a:r>
            <a:r>
              <a:rPr lang="en" sz="1100" u="sng">
                <a:solidFill>
                  <a:srgbClr val="000000"/>
                </a:solidFill>
                <a:latin typeface="Arial"/>
                <a:ea typeface="Arial"/>
                <a:cs typeface="Arial"/>
                <a:sym typeface="Arial"/>
              </a:rPr>
              <a:t>Regular users ("user") constitute the largest group</a:t>
            </a:r>
            <a:r>
              <a:rPr lang="en" sz="1100">
                <a:solidFill>
                  <a:srgbClr val="000000"/>
                </a:solidFill>
                <a:latin typeface="Arial"/>
                <a:ea typeface="Arial"/>
                <a:cs typeface="Arial"/>
                <a:sym typeface="Arial"/>
              </a:rPr>
              <a:t>, followed by smaller proportions of alumni, moderators, and staff. Subscribers represent a notable but smaller category.</a:t>
            </a:r>
            <a:endParaRPr/>
          </a:p>
        </p:txBody>
      </p:sp>
      <p:sp>
        <p:nvSpPr>
          <p:cNvPr id="300" name="Google Shape;300;p32"/>
          <p:cNvSpPr txBox="1"/>
          <p:nvPr/>
        </p:nvSpPr>
        <p:spPr>
          <a:xfrm>
            <a:off x="747150" y="645200"/>
            <a:ext cx="7649700" cy="1031400"/>
          </a:xfrm>
          <a:prstGeom prst="rect">
            <a:avLst/>
          </a:prstGeom>
          <a:noFill/>
          <a:ln>
            <a:noFill/>
          </a:ln>
        </p:spPr>
        <p:txBody>
          <a:bodyPr anchorCtr="0" anchor="ctr" bIns="91425" lIns="91425" spcFirstLastPara="1" rIns="91425" wrap="square" tIns="91425">
            <a:spAutoFit/>
          </a:bodyPr>
          <a:lstStyle/>
          <a:p>
            <a:pPr indent="0" lvl="0" marL="0" rtl="0" algn="just">
              <a:spcBef>
                <a:spcPts val="0"/>
              </a:spcBef>
              <a:spcAft>
                <a:spcPts val="0"/>
              </a:spcAft>
              <a:buNone/>
            </a:pPr>
            <a:r>
              <a:rPr lang="en" sz="1100">
                <a:solidFill>
                  <a:schemeClr val="dk1"/>
                </a:solidFill>
                <a:latin typeface="Raleway Medium"/>
                <a:ea typeface="Raleway Medium"/>
                <a:cs typeface="Raleway Medium"/>
                <a:sym typeface="Raleway Medium"/>
              </a:rPr>
              <a:t>The Music Listening Histories Dataset (MLHD) is a large-scale collection of music listening events assembled from more than 27 billion time-stamped logs extracted from Last.fm. </a:t>
            </a:r>
            <a:endParaRPr b="1" sz="1100"/>
          </a:p>
          <a:p>
            <a:pPr indent="0" lvl="0" marL="0" rtl="0" algn="just">
              <a:spcBef>
                <a:spcPts val="0"/>
              </a:spcBef>
              <a:spcAft>
                <a:spcPts val="0"/>
              </a:spcAft>
              <a:buNone/>
            </a:pPr>
            <a:r>
              <a:rPr b="1" lang="en" sz="1100"/>
              <a:t>Research Question</a:t>
            </a:r>
            <a:r>
              <a:rPr lang="en" sz="1100"/>
              <a:t>:</a:t>
            </a:r>
            <a:br>
              <a:rPr lang="en" sz="1100"/>
            </a:br>
            <a:r>
              <a:rPr lang="en" sz="1100"/>
              <a:t>What demographic and behavioral factors most influence user engagement, and how can these insights inform effective platform strategies?</a:t>
            </a:r>
            <a:endParaRPr sz="1100">
              <a:solidFill>
                <a:schemeClr val="dk1"/>
              </a:solidFill>
              <a:latin typeface="Raleway Medium"/>
              <a:ea typeface="Raleway Medium"/>
              <a:cs typeface="Raleway Medium"/>
              <a:sym typeface="Ralew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sz="2300"/>
              <a:t>Hypothesis</a:t>
            </a:r>
            <a:endParaRPr sz="2300"/>
          </a:p>
          <a:p>
            <a:pPr indent="0" lvl="0" marL="0" rtl="0" algn="l">
              <a:lnSpc>
                <a:spcPct val="100000"/>
              </a:lnSpc>
              <a:spcBef>
                <a:spcPts val="0"/>
              </a:spcBef>
              <a:spcAft>
                <a:spcPts val="0"/>
              </a:spcAft>
              <a:buSzPts val="3000"/>
              <a:buNone/>
            </a:pPr>
            <a:r>
              <a:t/>
            </a:r>
            <a:endParaRPr sz="2300"/>
          </a:p>
        </p:txBody>
      </p:sp>
      <p:sp>
        <p:nvSpPr>
          <p:cNvPr id="306" name="Google Shape;306;p33"/>
          <p:cNvSpPr txBox="1"/>
          <p:nvPr>
            <p:ph idx="1" type="subTitle"/>
          </p:nvPr>
        </p:nvSpPr>
        <p:spPr>
          <a:xfrm>
            <a:off x="720000" y="1152000"/>
            <a:ext cx="7271400" cy="28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We hypothesize that user engagement (measured as monthly listening average) is influenced by demographic factors (age, gender, country/region) and behavioral preferences (e.g., mainstreamness and exploratoryness)</a:t>
            </a:r>
            <a:endParaRPr sz="11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000000"/>
                </a:solidFill>
                <a:latin typeface="Arial"/>
                <a:ea typeface="Arial"/>
                <a:cs typeface="Arial"/>
                <a:sym typeface="Arial"/>
              </a:rPr>
              <a:t>Main Hypothesis: Gender Effect</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Null Hypothesis</a:t>
            </a:r>
            <a:r>
              <a:rPr lang="en" sz="1100">
                <a:solidFill>
                  <a:srgbClr val="000000"/>
                </a:solidFill>
                <a:latin typeface="Arial"/>
                <a:ea typeface="Arial"/>
                <a:cs typeface="Arial"/>
                <a:sym typeface="Arial"/>
              </a:rPr>
              <a:t>: Gender has no significant effect on monthly listening averages after controlling for age, mainstreamness, and exploratoryness.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Alternative Hypothesis</a:t>
            </a:r>
            <a:r>
              <a:rPr lang="en" sz="1100">
                <a:solidFill>
                  <a:srgbClr val="000000"/>
                </a:solidFill>
                <a:latin typeface="Arial"/>
                <a:ea typeface="Arial"/>
                <a:cs typeface="Arial"/>
                <a:sym typeface="Arial"/>
              </a:rPr>
              <a:t>: Gender has a significant effect on monthly listening averages after controlling for age, mainstreamness, and exploratoryness.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Secondary Hypotheses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1" marL="9144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Older users are less engaged (negative relationship between age and engagement).</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Users with higher mainstream preferences are less engaged.</a:t>
            </a:r>
            <a:endParaRPr sz="1100">
              <a:solidFill>
                <a:srgbClr val="000000"/>
              </a:solidFill>
              <a:latin typeface="Arial"/>
              <a:ea typeface="Arial"/>
              <a:cs typeface="Arial"/>
              <a:sym typeface="Arial"/>
            </a:endParaRPr>
          </a:p>
          <a:p>
            <a:pPr indent="-298450" lvl="1" marL="9144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Users with higher exploratory preferences are more engaged.</a:t>
            </a:r>
            <a:endParaRPr b="1" sz="11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4"/>
          <p:cNvSpPr txBox="1"/>
          <p:nvPr>
            <p:ph type="title"/>
          </p:nvPr>
        </p:nvSpPr>
        <p:spPr>
          <a:xfrm>
            <a:off x="720000" y="348675"/>
            <a:ext cx="7704000" cy="50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User Engagement and Behavioral Preferences</a:t>
            </a:r>
            <a:endParaRPr sz="2300"/>
          </a:p>
        </p:txBody>
      </p:sp>
      <p:pic>
        <p:nvPicPr>
          <p:cNvPr id="312" name="Google Shape;312;p34"/>
          <p:cNvPicPr preferRelativeResize="0"/>
          <p:nvPr/>
        </p:nvPicPr>
        <p:blipFill>
          <a:blip r:embed="rId3">
            <a:alphaModFix/>
          </a:blip>
          <a:stretch>
            <a:fillRect/>
          </a:stretch>
        </p:blipFill>
        <p:spPr>
          <a:xfrm>
            <a:off x="4989025" y="2162825"/>
            <a:ext cx="3934849" cy="2409675"/>
          </a:xfrm>
          <a:prstGeom prst="rect">
            <a:avLst/>
          </a:prstGeom>
          <a:noFill/>
          <a:ln>
            <a:noFill/>
          </a:ln>
        </p:spPr>
      </p:pic>
      <p:pic>
        <p:nvPicPr>
          <p:cNvPr id="313" name="Google Shape;313;p34"/>
          <p:cNvPicPr preferRelativeResize="0"/>
          <p:nvPr/>
        </p:nvPicPr>
        <p:blipFill>
          <a:blip r:embed="rId4">
            <a:alphaModFix/>
          </a:blip>
          <a:stretch>
            <a:fillRect/>
          </a:stretch>
        </p:blipFill>
        <p:spPr>
          <a:xfrm>
            <a:off x="543175" y="963225"/>
            <a:ext cx="4028825" cy="2034125"/>
          </a:xfrm>
          <a:prstGeom prst="rect">
            <a:avLst/>
          </a:prstGeom>
          <a:noFill/>
          <a:ln>
            <a:noFill/>
          </a:ln>
        </p:spPr>
      </p:pic>
      <p:sp>
        <p:nvSpPr>
          <p:cNvPr id="314" name="Google Shape;314;p34"/>
          <p:cNvSpPr txBox="1"/>
          <p:nvPr/>
        </p:nvSpPr>
        <p:spPr>
          <a:xfrm>
            <a:off x="45450" y="2997350"/>
            <a:ext cx="4889100" cy="15222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b="1" lang="en" sz="1100"/>
              <a:t>Regular Users Drive Activity</a:t>
            </a:r>
            <a:r>
              <a:rPr lang="en" sz="1100"/>
              <a:t>: Regular users dominate playcounts but show high variability, suggesting a need for targeted engagement strategies.</a:t>
            </a:r>
            <a:endParaRPr sz="1100"/>
          </a:p>
          <a:p>
            <a:pPr indent="-298450" lvl="0" marL="457200" rtl="0" algn="l">
              <a:lnSpc>
                <a:spcPct val="115000"/>
              </a:lnSpc>
              <a:spcBef>
                <a:spcPts val="0"/>
              </a:spcBef>
              <a:spcAft>
                <a:spcPts val="0"/>
              </a:spcAft>
              <a:buSzPts val="1100"/>
              <a:buChar char="●"/>
            </a:pPr>
            <a:r>
              <a:rPr b="1" lang="en" sz="1100"/>
              <a:t>Subscriber Focus</a:t>
            </a:r>
            <a:r>
              <a:rPr lang="en" sz="1100"/>
              <a:t>: Subscribers engage less dynamically despite paying status, highlighting retention improvement opportunities.</a:t>
            </a:r>
            <a:endParaRPr sz="1100"/>
          </a:p>
          <a:p>
            <a:pPr indent="-298450" lvl="0" marL="457200" rtl="0" algn="l">
              <a:lnSpc>
                <a:spcPct val="115000"/>
              </a:lnSpc>
              <a:spcBef>
                <a:spcPts val="0"/>
              </a:spcBef>
              <a:spcAft>
                <a:spcPts val="0"/>
              </a:spcAft>
              <a:buSzPts val="1100"/>
              <a:buChar char="●"/>
            </a:pPr>
            <a:r>
              <a:rPr b="1" lang="en" sz="1100"/>
              <a:t>Moderators as Steady Engagers</a:t>
            </a:r>
            <a:r>
              <a:rPr lang="en" sz="1100"/>
              <a:t>: Moderators exhibit consistent playcounts.</a:t>
            </a:r>
            <a:endParaRPr b="1" sz="1100"/>
          </a:p>
        </p:txBody>
      </p:sp>
      <p:sp>
        <p:nvSpPr>
          <p:cNvPr id="315" name="Google Shape;315;p34"/>
          <p:cNvSpPr txBox="1"/>
          <p:nvPr/>
        </p:nvSpPr>
        <p:spPr>
          <a:xfrm>
            <a:off x="4472075" y="793025"/>
            <a:ext cx="4515300" cy="1369800"/>
          </a:xfrm>
          <a:prstGeom prst="rect">
            <a:avLst/>
          </a:prstGeom>
          <a:noFill/>
          <a:ln>
            <a:noFill/>
          </a:ln>
        </p:spPr>
        <p:txBody>
          <a:bodyPr anchorCtr="0" anchor="t" bIns="91425" lIns="91425" spcFirstLastPara="1" rIns="91425" wrap="square" tIns="91425">
            <a:spAutoFit/>
          </a:bodyPr>
          <a:lstStyle/>
          <a:p>
            <a:pPr indent="-298450" lvl="0" marL="457200" rtl="0" algn="just">
              <a:spcBef>
                <a:spcPts val="0"/>
              </a:spcBef>
              <a:spcAft>
                <a:spcPts val="0"/>
              </a:spcAft>
              <a:buSzPts val="1100"/>
              <a:buChar char="●"/>
            </a:pPr>
            <a:r>
              <a:rPr b="1" lang="en" sz="1100"/>
              <a:t>Younger Users</a:t>
            </a:r>
            <a:r>
              <a:rPr lang="en" sz="1100"/>
              <a:t>: Higher mainstreamness among &lt;30 users suggests algorithm recommendations would be effective.</a:t>
            </a:r>
            <a:endParaRPr sz="1100"/>
          </a:p>
          <a:p>
            <a:pPr indent="-298450" lvl="0" marL="457200" rtl="0" algn="just">
              <a:spcBef>
                <a:spcPts val="0"/>
              </a:spcBef>
              <a:spcAft>
                <a:spcPts val="0"/>
              </a:spcAft>
              <a:buSzPts val="1100"/>
              <a:buChar char="●"/>
            </a:pPr>
            <a:r>
              <a:rPr b="1" lang="en" sz="1100"/>
              <a:t>Stable Gender Preferences</a:t>
            </a:r>
            <a:r>
              <a:rPr lang="en" sz="1100"/>
              <a:t>: Similar median scores for males and females indicate gender-neutral mainstreamness preferences, with outliers revealing niche opportunities.</a:t>
            </a:r>
            <a:endParaRPr sz="1100"/>
          </a:p>
          <a:p>
            <a:pPr indent="-298450" lvl="0" marL="457200" rtl="0" algn="just">
              <a:spcBef>
                <a:spcPts val="0"/>
              </a:spcBef>
              <a:spcAft>
                <a:spcPts val="0"/>
              </a:spcAft>
              <a:buSzPts val="1100"/>
              <a:buChar char="●"/>
            </a:pPr>
            <a:r>
              <a:rPr b="1" lang="en" sz="1100"/>
              <a:t>Older Users Value Niche</a:t>
            </a:r>
            <a:r>
              <a:rPr lang="en" sz="1100"/>
              <a:t>: Lower mainstreamness scores among &gt;45 users highlight potential for curated content.</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Correlation</a:t>
            </a:r>
            <a:endParaRPr sz="2300"/>
          </a:p>
        </p:txBody>
      </p:sp>
      <p:pic>
        <p:nvPicPr>
          <p:cNvPr id="321" name="Google Shape;321;p35"/>
          <p:cNvPicPr preferRelativeResize="0"/>
          <p:nvPr/>
        </p:nvPicPr>
        <p:blipFill>
          <a:blip r:embed="rId3">
            <a:alphaModFix/>
          </a:blip>
          <a:stretch>
            <a:fillRect/>
          </a:stretch>
        </p:blipFill>
        <p:spPr>
          <a:xfrm>
            <a:off x="350825" y="1112200"/>
            <a:ext cx="4221187" cy="3284451"/>
          </a:xfrm>
          <a:prstGeom prst="rect">
            <a:avLst/>
          </a:prstGeom>
          <a:noFill/>
          <a:ln>
            <a:noFill/>
          </a:ln>
        </p:spPr>
      </p:pic>
      <p:pic>
        <p:nvPicPr>
          <p:cNvPr id="322" name="Google Shape;322;p35"/>
          <p:cNvPicPr preferRelativeResize="0"/>
          <p:nvPr/>
        </p:nvPicPr>
        <p:blipFill>
          <a:blip r:embed="rId4">
            <a:alphaModFix/>
          </a:blip>
          <a:stretch>
            <a:fillRect/>
          </a:stretch>
        </p:blipFill>
        <p:spPr>
          <a:xfrm>
            <a:off x="4916275" y="211650"/>
            <a:ext cx="4029517" cy="4185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sz="2300"/>
              <a:t>Empirical</a:t>
            </a:r>
            <a:r>
              <a:rPr lang="en" sz="2300"/>
              <a:t> Model</a:t>
            </a:r>
            <a:endParaRPr sz="2300"/>
          </a:p>
          <a:p>
            <a:pPr indent="0" lvl="0" marL="0" rtl="0" algn="l">
              <a:lnSpc>
                <a:spcPct val="100000"/>
              </a:lnSpc>
              <a:spcBef>
                <a:spcPts val="0"/>
              </a:spcBef>
              <a:spcAft>
                <a:spcPts val="0"/>
              </a:spcAft>
              <a:buSzPts val="3000"/>
              <a:buNone/>
            </a:pPr>
            <a:r>
              <a:t/>
            </a:r>
            <a:endParaRPr sz="2300"/>
          </a:p>
        </p:txBody>
      </p:sp>
      <p:sp>
        <p:nvSpPr>
          <p:cNvPr id="328" name="Google Shape;328;p36"/>
          <p:cNvSpPr txBox="1"/>
          <p:nvPr>
            <p:ph idx="1" type="subTitle"/>
          </p:nvPr>
        </p:nvSpPr>
        <p:spPr>
          <a:xfrm>
            <a:off x="831900" y="1033950"/>
            <a:ext cx="7592100" cy="28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13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To test these hypotheses, we use the following linear regression model:</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Where:</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Yi: Monthly listening average for user i (target variable).</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Genderi: Dummy variable (1 = male, 0 = female).</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Agei: Continuous variable representing the age of user i.</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Mainstreamnessi: Scaled score for user iii’s preference for mainstream music.</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Exploratorynessi​: Scaled score for user iii’s tendency to explore diverse music.</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ϵi: Error term capturing unobserved factors influencing listening behavior.</a:t>
            </a:r>
            <a:endParaRPr b="1" sz="1300">
              <a:solidFill>
                <a:srgbClr val="000000"/>
              </a:solidFill>
              <a:latin typeface="Arial"/>
              <a:ea typeface="Arial"/>
              <a:cs typeface="Arial"/>
              <a:sym typeface="Arial"/>
            </a:endParaRPr>
          </a:p>
        </p:txBody>
      </p:sp>
      <p:pic>
        <p:nvPicPr>
          <p:cNvPr id="329" name="Google Shape;329;p36"/>
          <p:cNvPicPr preferRelativeResize="0"/>
          <p:nvPr/>
        </p:nvPicPr>
        <p:blipFill>
          <a:blip r:embed="rId3">
            <a:alphaModFix/>
          </a:blip>
          <a:stretch>
            <a:fillRect/>
          </a:stretch>
        </p:blipFill>
        <p:spPr>
          <a:xfrm>
            <a:off x="152400" y="1815400"/>
            <a:ext cx="8839199" cy="471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sz="2300"/>
              <a:t>Regression Analysis: Building the Predictive Model</a:t>
            </a:r>
            <a:endParaRPr sz="2300"/>
          </a:p>
          <a:p>
            <a:pPr indent="0" lvl="0" marL="0" rtl="0" algn="l">
              <a:lnSpc>
                <a:spcPct val="100000"/>
              </a:lnSpc>
              <a:spcBef>
                <a:spcPts val="0"/>
              </a:spcBef>
              <a:spcAft>
                <a:spcPts val="0"/>
              </a:spcAft>
              <a:buSzPts val="3000"/>
              <a:buNone/>
            </a:pPr>
            <a:r>
              <a:t/>
            </a:r>
            <a:endParaRPr sz="2300"/>
          </a:p>
        </p:txBody>
      </p:sp>
      <p:sp>
        <p:nvSpPr>
          <p:cNvPr id="335" name="Google Shape;335;p37"/>
          <p:cNvSpPr txBox="1"/>
          <p:nvPr>
            <p:ph idx="1" type="subTitle"/>
          </p:nvPr>
        </p:nvSpPr>
        <p:spPr>
          <a:xfrm>
            <a:off x="117325" y="1033950"/>
            <a:ext cx="5710200" cy="2839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200"/>
              </a:spcBef>
              <a:spcAft>
                <a:spcPts val="0"/>
              </a:spcAft>
              <a:buNone/>
            </a:pPr>
            <a:r>
              <a:rPr b="1" lang="en" sz="1100">
                <a:solidFill>
                  <a:srgbClr val="000000"/>
                </a:solidFill>
                <a:latin typeface="Arial"/>
                <a:ea typeface="Arial"/>
                <a:cs typeface="Arial"/>
                <a:sym typeface="Arial"/>
              </a:rPr>
              <a:t>Overall Model Performance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just">
              <a:lnSpc>
                <a:spcPct val="100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The model explains </a:t>
            </a:r>
            <a:r>
              <a:rPr b="1" lang="en" sz="1100">
                <a:solidFill>
                  <a:srgbClr val="000000"/>
                </a:solidFill>
                <a:latin typeface="Arial"/>
                <a:ea typeface="Arial"/>
                <a:cs typeface="Arial"/>
                <a:sym typeface="Arial"/>
              </a:rPr>
              <a:t>2% of the variation</a:t>
            </a:r>
            <a:r>
              <a:rPr lang="en" sz="1100">
                <a:solidFill>
                  <a:srgbClr val="000000"/>
                </a:solidFill>
                <a:latin typeface="Arial"/>
                <a:ea typeface="Arial"/>
                <a:cs typeface="Arial"/>
                <a:sym typeface="Arial"/>
              </a:rPr>
              <a:t> in user listening behavior (R² = 0.020).</a:t>
            </a:r>
            <a:endParaRPr sz="1100">
              <a:solidFill>
                <a:srgbClr val="000000"/>
              </a:solidFill>
              <a:latin typeface="Arial"/>
              <a:ea typeface="Arial"/>
              <a:cs typeface="Arial"/>
              <a:sym typeface="Arial"/>
            </a:endParaRPr>
          </a:p>
          <a:p>
            <a:pPr indent="-298450" lvl="0" marL="457200" rtl="0" algn="just">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This means most of the factors influencing engagement weren’t captured, but the findings are still statistically valid.</a:t>
            </a:r>
            <a:endParaRPr sz="1100">
              <a:solidFill>
                <a:srgbClr val="000000"/>
              </a:solidFill>
              <a:latin typeface="Arial"/>
              <a:ea typeface="Arial"/>
              <a:cs typeface="Arial"/>
              <a:sym typeface="Arial"/>
            </a:endParaRPr>
          </a:p>
          <a:p>
            <a:pPr indent="0" lvl="0" marL="0" rtl="0" algn="just">
              <a:lnSpc>
                <a:spcPct val="100000"/>
              </a:lnSpc>
              <a:spcBef>
                <a:spcPts val="1200"/>
              </a:spcBef>
              <a:spcAft>
                <a:spcPts val="0"/>
              </a:spcAft>
              <a:buNone/>
            </a:pPr>
            <a:r>
              <a:rPr b="1" lang="en" sz="1100">
                <a:solidFill>
                  <a:srgbClr val="000000"/>
                </a:solidFill>
                <a:latin typeface="Arial"/>
                <a:ea typeface="Arial"/>
                <a:cs typeface="Arial"/>
                <a:sym typeface="Arial"/>
              </a:rPr>
              <a:t>Significant Features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just">
              <a:lnSpc>
                <a:spcPct val="100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High Listening Activity:</a:t>
            </a:r>
            <a:r>
              <a:rPr lang="en" sz="1100">
                <a:solidFill>
                  <a:srgbClr val="000000"/>
                </a:solidFill>
                <a:latin typeface="Arial"/>
                <a:ea typeface="Arial"/>
                <a:cs typeface="Arial"/>
                <a:sym typeface="Arial"/>
              </a:rPr>
              <a:t> Users in the "very high" listening category listen to </a:t>
            </a:r>
            <a:r>
              <a:rPr b="1" lang="en" sz="1100">
                <a:solidFill>
                  <a:srgbClr val="000000"/>
                </a:solidFill>
                <a:latin typeface="Arial"/>
                <a:ea typeface="Arial"/>
                <a:cs typeface="Arial"/>
                <a:sym typeface="Arial"/>
              </a:rPr>
              <a:t>120 more tracks per month</a:t>
            </a:r>
            <a:r>
              <a:rPr lang="en" sz="1100">
                <a:solidFill>
                  <a:srgbClr val="000000"/>
                </a:solidFill>
                <a:latin typeface="Arial"/>
                <a:ea typeface="Arial"/>
                <a:cs typeface="Arial"/>
                <a:sym typeface="Arial"/>
              </a:rPr>
              <a:t> compared to those in the "low" category.</a:t>
            </a:r>
            <a:endParaRPr sz="1100">
              <a:solidFill>
                <a:srgbClr val="000000"/>
              </a:solidFill>
              <a:latin typeface="Arial"/>
              <a:ea typeface="Arial"/>
              <a:cs typeface="Arial"/>
              <a:sym typeface="Arial"/>
            </a:endParaRPr>
          </a:p>
          <a:p>
            <a:pPr indent="-298450" lvl="0" marL="457200" rtl="0" algn="just">
              <a:lnSpc>
                <a:spcPct val="10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Gender:</a:t>
            </a:r>
            <a:r>
              <a:rPr lang="en" sz="1100">
                <a:solidFill>
                  <a:srgbClr val="000000"/>
                </a:solidFill>
                <a:latin typeface="Arial"/>
                <a:ea typeface="Arial"/>
                <a:cs typeface="Arial"/>
                <a:sym typeface="Arial"/>
              </a:rPr>
              <a:t> Male users listen to </a:t>
            </a:r>
            <a:r>
              <a:rPr b="1" lang="en" sz="1100">
                <a:solidFill>
                  <a:srgbClr val="000000"/>
                </a:solidFill>
                <a:latin typeface="Arial"/>
                <a:ea typeface="Arial"/>
                <a:cs typeface="Arial"/>
                <a:sym typeface="Arial"/>
              </a:rPr>
              <a:t>56 more tracks/month</a:t>
            </a:r>
            <a:r>
              <a:rPr lang="en" sz="1100">
                <a:solidFill>
                  <a:srgbClr val="000000"/>
                </a:solidFill>
                <a:latin typeface="Arial"/>
                <a:ea typeface="Arial"/>
                <a:cs typeface="Arial"/>
                <a:sym typeface="Arial"/>
              </a:rPr>
              <a:t> than females.</a:t>
            </a:r>
            <a:endParaRPr sz="1100">
              <a:solidFill>
                <a:srgbClr val="000000"/>
              </a:solidFill>
              <a:latin typeface="Arial"/>
              <a:ea typeface="Arial"/>
              <a:cs typeface="Arial"/>
              <a:sym typeface="Arial"/>
            </a:endParaRPr>
          </a:p>
          <a:p>
            <a:pPr indent="-298450" lvl="0" marL="457200" rtl="0" algn="just">
              <a:lnSpc>
                <a:spcPct val="10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Age:</a:t>
            </a:r>
            <a:r>
              <a:rPr lang="en" sz="1100">
                <a:solidFill>
                  <a:srgbClr val="000000"/>
                </a:solidFill>
                <a:latin typeface="Arial"/>
                <a:ea typeface="Arial"/>
                <a:cs typeface="Arial"/>
                <a:sym typeface="Arial"/>
              </a:rPr>
              <a:t> Listening decreases with age:</a:t>
            </a:r>
            <a:endParaRPr sz="1100">
              <a:solidFill>
                <a:srgbClr val="000000"/>
              </a:solidFill>
              <a:latin typeface="Arial"/>
              <a:ea typeface="Arial"/>
              <a:cs typeface="Arial"/>
              <a:sym typeface="Arial"/>
            </a:endParaRPr>
          </a:p>
          <a:p>
            <a:pPr indent="-298450" lvl="0" marL="457200" rtl="0" algn="just">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Seniors: </a:t>
            </a:r>
            <a:r>
              <a:rPr b="1" lang="en" sz="1100">
                <a:solidFill>
                  <a:srgbClr val="000000"/>
                </a:solidFill>
                <a:latin typeface="Arial"/>
                <a:ea typeface="Arial"/>
                <a:cs typeface="Arial"/>
                <a:sym typeface="Arial"/>
              </a:rPr>
              <a:t>-85 fewer tracks/month</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just">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Adults: </a:t>
            </a:r>
            <a:r>
              <a:rPr b="1" lang="en" sz="1100">
                <a:solidFill>
                  <a:srgbClr val="000000"/>
                </a:solidFill>
                <a:latin typeface="Arial"/>
                <a:ea typeface="Arial"/>
                <a:cs typeface="Arial"/>
                <a:sym typeface="Arial"/>
              </a:rPr>
              <a:t>-42 fewer tracks/month</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just">
              <a:lnSpc>
                <a:spcPct val="100000"/>
              </a:lnSpc>
              <a:spcBef>
                <a:spcPts val="1200"/>
              </a:spcBef>
              <a:spcAft>
                <a:spcPts val="0"/>
              </a:spcAft>
              <a:buNone/>
            </a:pPr>
            <a:r>
              <a:rPr b="1" lang="en" sz="1100">
                <a:solidFill>
                  <a:srgbClr val="000000"/>
                </a:solidFill>
                <a:latin typeface="Arial"/>
                <a:ea typeface="Arial"/>
                <a:cs typeface="Arial"/>
                <a:sym typeface="Arial"/>
              </a:rPr>
              <a:t>Music Preferences:</a:t>
            </a:r>
            <a:endParaRPr b="1" sz="1100">
              <a:solidFill>
                <a:srgbClr val="000000"/>
              </a:solidFill>
              <a:latin typeface="Arial"/>
              <a:ea typeface="Arial"/>
              <a:cs typeface="Arial"/>
              <a:sym typeface="Arial"/>
            </a:endParaRPr>
          </a:p>
          <a:p>
            <a:pPr indent="-298450" lvl="0" marL="457200" rtl="0" algn="just">
              <a:lnSpc>
                <a:spcPct val="100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Exploratory users</a:t>
            </a:r>
            <a:r>
              <a:rPr lang="en" sz="1100">
                <a:solidFill>
                  <a:srgbClr val="000000"/>
                </a:solidFill>
                <a:latin typeface="Arial"/>
                <a:ea typeface="Arial"/>
                <a:cs typeface="Arial"/>
                <a:sym typeface="Arial"/>
              </a:rPr>
              <a:t> are slightly more active (+6.9 tracks/month).</a:t>
            </a:r>
            <a:endParaRPr sz="1100">
              <a:solidFill>
                <a:srgbClr val="000000"/>
              </a:solidFill>
              <a:latin typeface="Arial"/>
              <a:ea typeface="Arial"/>
              <a:cs typeface="Arial"/>
              <a:sym typeface="Arial"/>
            </a:endParaRPr>
          </a:p>
          <a:p>
            <a:pPr indent="-298450" lvl="0" marL="457200" rtl="0" algn="just">
              <a:lnSpc>
                <a:spcPct val="10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Mainstream preferences</a:t>
            </a:r>
            <a:r>
              <a:rPr lang="en" sz="1100">
                <a:solidFill>
                  <a:srgbClr val="000000"/>
                </a:solidFill>
                <a:latin typeface="Arial"/>
                <a:ea typeface="Arial"/>
                <a:cs typeface="Arial"/>
                <a:sym typeface="Arial"/>
              </a:rPr>
              <a:t> reduce activity (-12 tracks/month)</a:t>
            </a:r>
            <a:endParaRPr sz="1100">
              <a:solidFill>
                <a:srgbClr val="000000"/>
              </a:solidFill>
              <a:latin typeface="Arial"/>
              <a:ea typeface="Arial"/>
              <a:cs typeface="Arial"/>
              <a:sym typeface="Arial"/>
            </a:endParaRPr>
          </a:p>
          <a:p>
            <a:pPr indent="0" lvl="0" marL="0" rtl="0" algn="just">
              <a:lnSpc>
                <a:spcPct val="100000"/>
              </a:lnSpc>
              <a:spcBef>
                <a:spcPts val="1200"/>
              </a:spcBef>
              <a:spcAft>
                <a:spcPts val="0"/>
              </a:spcAft>
              <a:buNone/>
            </a:pP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b="1"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a:p>
        </p:txBody>
      </p:sp>
      <p:pic>
        <p:nvPicPr>
          <p:cNvPr id="336" name="Google Shape;336;p37"/>
          <p:cNvPicPr preferRelativeResize="0"/>
          <p:nvPr/>
        </p:nvPicPr>
        <p:blipFill>
          <a:blip r:embed="rId3">
            <a:alphaModFix/>
          </a:blip>
          <a:stretch>
            <a:fillRect/>
          </a:stretch>
        </p:blipFill>
        <p:spPr>
          <a:xfrm>
            <a:off x="5921300" y="1390862"/>
            <a:ext cx="3050775" cy="2596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8"/>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sz="2300"/>
              <a:t>Causal Inference </a:t>
            </a:r>
            <a:r>
              <a:rPr lang="en" sz="2300"/>
              <a:t>- DAG </a:t>
            </a:r>
            <a:r>
              <a:rPr lang="en" sz="2300"/>
              <a:t>Interpretation </a:t>
            </a:r>
            <a:endParaRPr sz="2300"/>
          </a:p>
        </p:txBody>
      </p:sp>
      <p:sp>
        <p:nvSpPr>
          <p:cNvPr id="342" name="Google Shape;342;p38"/>
          <p:cNvSpPr txBox="1"/>
          <p:nvPr>
            <p:ph idx="1" type="subTitle"/>
          </p:nvPr>
        </p:nvSpPr>
        <p:spPr>
          <a:xfrm>
            <a:off x="148625" y="1284250"/>
            <a:ext cx="4036200" cy="2839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Gender</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Age</a:t>
            </a:r>
            <a:r>
              <a:rPr lang="en" sz="1100">
                <a:solidFill>
                  <a:srgbClr val="000000"/>
                </a:solidFill>
                <a:latin typeface="Arial"/>
                <a:ea typeface="Arial"/>
                <a:cs typeface="Arial"/>
                <a:sym typeface="Arial"/>
              </a:rPr>
              <a:t> influence listening behavior directly and indirectly through </a:t>
            </a:r>
            <a:r>
              <a:rPr b="1" lang="en" sz="1100">
                <a:solidFill>
                  <a:srgbClr val="000000"/>
                </a:solidFill>
                <a:latin typeface="Arial"/>
                <a:ea typeface="Arial"/>
                <a:cs typeface="Arial"/>
                <a:sym typeface="Arial"/>
              </a:rPr>
              <a:t>Mainstreamness</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Exploratoryness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Listening Frequency</a:t>
            </a:r>
            <a:r>
              <a:rPr lang="en" sz="1100">
                <a:solidFill>
                  <a:srgbClr val="000000"/>
                </a:solidFill>
                <a:latin typeface="Arial"/>
                <a:ea typeface="Arial"/>
                <a:cs typeface="Arial"/>
                <a:sym typeface="Arial"/>
              </a:rPr>
              <a:t> is the central variable influenced by these factors, which then affects </a:t>
            </a:r>
            <a:r>
              <a:rPr b="1" lang="en" sz="1100">
                <a:solidFill>
                  <a:srgbClr val="000000"/>
                </a:solidFill>
                <a:latin typeface="Arial"/>
                <a:ea typeface="Arial"/>
                <a:cs typeface="Arial"/>
                <a:sym typeface="Arial"/>
              </a:rPr>
              <a:t>Playcount</a:t>
            </a:r>
            <a:r>
              <a:rPr lang="en" sz="1100">
                <a:solidFill>
                  <a:srgbClr val="000000"/>
                </a:solidFill>
                <a:latin typeface="Arial"/>
                <a:ea typeface="Arial"/>
                <a:cs typeface="Arial"/>
                <a:sym typeface="Arial"/>
              </a:rPr>
              <a:t> (overall engagement).</a:t>
            </a:r>
            <a:endParaRPr sz="1100">
              <a:solidFill>
                <a:srgbClr val="000000"/>
              </a:solidFill>
              <a:latin typeface="Arial"/>
              <a:ea typeface="Arial"/>
              <a:cs typeface="Arial"/>
              <a:sym typeface="Arial"/>
            </a:endParaRPr>
          </a:p>
          <a:p>
            <a:pPr indent="-228600" lvl="0" marL="457200" rtl="0" algn="l">
              <a:lnSpc>
                <a:spcPct val="115000"/>
              </a:lnSpc>
              <a:spcBef>
                <a:spcPts val="1200"/>
              </a:spcBef>
              <a:spcAft>
                <a:spcPts val="0"/>
              </a:spcAft>
              <a:buNone/>
            </a:pPr>
            <a:r>
              <a:rPr lang="en" sz="1100">
                <a:solidFill>
                  <a:srgbClr val="000000"/>
                </a:solidFill>
                <a:latin typeface="Arial"/>
                <a:ea typeface="Arial"/>
                <a:cs typeface="Arial"/>
                <a:sym typeface="Arial"/>
              </a:rPr>
              <a:t>Purpose:</a:t>
            </a:r>
            <a:endParaRPr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Identified </a:t>
            </a:r>
            <a:r>
              <a:rPr b="1" lang="en" sz="1100">
                <a:solidFill>
                  <a:srgbClr val="000000"/>
                </a:solidFill>
                <a:latin typeface="Arial"/>
                <a:ea typeface="Arial"/>
                <a:cs typeface="Arial"/>
                <a:sym typeface="Arial"/>
              </a:rPr>
              <a:t>confounders</a:t>
            </a:r>
            <a:r>
              <a:rPr lang="en" sz="1100">
                <a:solidFill>
                  <a:srgbClr val="000000"/>
                </a:solidFill>
                <a:latin typeface="Arial"/>
                <a:ea typeface="Arial"/>
                <a:cs typeface="Arial"/>
                <a:sym typeface="Arial"/>
              </a:rPr>
              <a:t> (age, mainstreamness, exploratoryness) that could bias the analysis of gender’s effect on listening behavior.</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Helped prioritize which variables needed to be controlled for accurate causal estimation.</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a:p>
        </p:txBody>
      </p:sp>
      <p:pic>
        <p:nvPicPr>
          <p:cNvPr id="343" name="Google Shape;343;p38"/>
          <p:cNvPicPr preferRelativeResize="0"/>
          <p:nvPr/>
        </p:nvPicPr>
        <p:blipFill>
          <a:blip r:embed="rId3">
            <a:alphaModFix/>
          </a:blip>
          <a:stretch>
            <a:fillRect/>
          </a:stretch>
        </p:blipFill>
        <p:spPr>
          <a:xfrm>
            <a:off x="4572000" y="1019615"/>
            <a:ext cx="4355374" cy="35951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uccession Planning Project Proposal by Slidesgo">
  <a:themeElements>
    <a:clrScheme name="Simple Light">
      <a:dk1>
        <a:srgbClr val="0E1D35"/>
      </a:dk1>
      <a:lt1>
        <a:srgbClr val="FAFAFA"/>
      </a:lt1>
      <a:dk2>
        <a:srgbClr val="C3C3C3"/>
      </a:dk2>
      <a:lt2>
        <a:srgbClr val="7C8594"/>
      </a:lt2>
      <a:accent1>
        <a:srgbClr val="2B3B5D"/>
      </a:accent1>
      <a:accent2>
        <a:srgbClr val="15253F"/>
      </a:accent2>
      <a:accent3>
        <a:srgbClr val="FFFFFF"/>
      </a:accent3>
      <a:accent4>
        <a:srgbClr val="FFFFFF"/>
      </a:accent4>
      <a:accent5>
        <a:srgbClr val="FFFFFF"/>
      </a:accent5>
      <a:accent6>
        <a:srgbClr val="FFFFFF"/>
      </a:accent6>
      <a:hlink>
        <a:srgbClr val="0E1D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